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2"/>
  </p:notesMasterIdLst>
  <p:sldIdLst>
    <p:sldId id="310" r:id="rId3"/>
    <p:sldId id="312" r:id="rId4"/>
    <p:sldId id="315" r:id="rId5"/>
    <p:sldId id="328" r:id="rId6"/>
    <p:sldId id="369" r:id="rId7"/>
    <p:sldId id="330" r:id="rId8"/>
    <p:sldId id="370" r:id="rId9"/>
    <p:sldId id="378" r:id="rId10"/>
    <p:sldId id="379" r:id="rId11"/>
    <p:sldId id="381" r:id="rId12"/>
    <p:sldId id="380" r:id="rId13"/>
    <p:sldId id="382" r:id="rId14"/>
    <p:sldId id="371" r:id="rId15"/>
    <p:sldId id="384" r:id="rId16"/>
    <p:sldId id="385" r:id="rId17"/>
    <p:sldId id="386" r:id="rId18"/>
    <p:sldId id="387" r:id="rId19"/>
    <p:sldId id="372" r:id="rId20"/>
    <p:sldId id="389" r:id="rId21"/>
    <p:sldId id="390" r:id="rId22"/>
    <p:sldId id="391" r:id="rId23"/>
    <p:sldId id="392" r:id="rId24"/>
    <p:sldId id="393" r:id="rId25"/>
    <p:sldId id="394" r:id="rId26"/>
    <p:sldId id="373" r:id="rId27"/>
    <p:sldId id="376" r:id="rId28"/>
    <p:sldId id="377" r:id="rId29"/>
    <p:sldId id="374" r:id="rId30"/>
    <p:sldId id="375"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9"/>
  </p:normalViewPr>
  <p:slideViewPr>
    <p:cSldViewPr snapToGrid="0">
      <p:cViewPr>
        <p:scale>
          <a:sx n="91" d="100"/>
          <a:sy n="91" d="100"/>
        </p:scale>
        <p:origin x="1376"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D00027-B0F0-0B4C-A415-7E8AD91A7EB6}" type="datetimeFigureOut">
              <a:rPr kumimoji="1" lang="zh-CN" altLang="en-US" smtClean="0"/>
              <a:t>2023/6/5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870416-799D-ED4A-8A6B-B31D3B597D79}" type="slidenum">
              <a:rPr kumimoji="1" lang="zh-CN" altLang="en-US" smtClean="0"/>
              <a:t>‹#›</a:t>
            </a:fld>
            <a:endParaRPr kumimoji="1" lang="zh-CN" altLang="en-US"/>
          </a:p>
        </p:txBody>
      </p:sp>
    </p:spTree>
    <p:extLst>
      <p:ext uri="{BB962C8B-B14F-4D97-AF65-F5344CB8AC3E}">
        <p14:creationId xmlns:p14="http://schemas.microsoft.com/office/powerpoint/2010/main" val="2587039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6870416-799D-ED4A-8A6B-B31D3B597D79}" type="slidenum">
              <a:rPr kumimoji="1" lang="zh-CN" altLang="en-US" smtClean="0"/>
              <a:t>5</a:t>
            </a:fld>
            <a:endParaRPr kumimoji="1" lang="zh-CN" altLang="en-US"/>
          </a:p>
        </p:txBody>
      </p:sp>
    </p:spTree>
    <p:extLst>
      <p:ext uri="{BB962C8B-B14F-4D97-AF65-F5344CB8AC3E}">
        <p14:creationId xmlns:p14="http://schemas.microsoft.com/office/powerpoint/2010/main" val="1579502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7DDD8B-EC39-BFE1-9170-6A92EA09D6E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E9E5018-3C7C-9A6E-7792-6DE89EC2A8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60BC8D8-3A33-DB98-5827-D01F9C0AE2E9}"/>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018C97FE-3C16-5FBA-2D8C-513740AD23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C7E392-9826-34DE-0D1E-3E95FC7DFD26}"/>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3987452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E1379D-5D48-7C3A-29BD-AC037E51FB4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9492E79-188D-9131-E3AF-A00688641A5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790ABD-05D6-B0B2-7105-54FE0FD4B29A}"/>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228DEC49-47D2-2521-F2AD-A20C0F24CA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E22B99-9A87-32C0-8EA6-46730D34258F}"/>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77357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F69BCC8-84A0-0385-EF74-5BF45F0FCD8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EC489F-B9B7-A7B5-A896-40ADCCEDB43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E0AE827-511A-F90B-12DB-C33C6537A27A}"/>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3DFD7693-26EE-78A1-316E-7C1F91D4D7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AB61E0-C6E8-7061-ABAA-ED86DE48D72B}"/>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3915225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9426F2-0A48-4F4A-9B23-C05AE292793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C4239CE-E8D7-42E8-A48B-7856E10347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0FFEE97-0DFF-4A3C-8840-B26D07056CB2}"/>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33BCC780-54CD-48DA-927D-84F433907A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EB8228-1923-46B5-8F53-AFCFE1E7C592}"/>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1149792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698A2-520C-4363-9711-ED81292E9A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899FC5A-0380-4D44-B4CF-BC8D402E19F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BB47F6-1422-406A-8D4B-CCA5E21E86B6}"/>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DB8B317B-493A-408C-BBC3-30D5B4D577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8EB00E-4CD0-4D75-9A3E-03B6DCAC7801}"/>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798798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CDC6F-9B45-4FA3-B5B0-2C6DAA3D28C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3DADC32-88BF-47AB-BA66-0B8B846A1B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50D5AF2-187E-4D4D-8D78-6B9D2B6FA0B7}"/>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5B8E7E22-4ED8-45F3-8F3E-F17142BA641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5AF30E-8FFA-4C77-90AC-73DFFEEEC2CE}"/>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1993746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5E5AC5-743C-449D-8492-A3402C77A7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214AD2F-533E-4D12-AC18-C043E292CE8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47D909-74F1-4B78-9C55-55D7D60022E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A54D87F-1719-4AEF-975F-C3C52CC38BD9}"/>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F24B9D91-1E67-48E9-A147-2C9AC6B8A5D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14C4E23-5084-43AB-8037-8B5EDA6F2412}"/>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2395698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15D22B-E9C2-4B64-AF74-F750D10B0AD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42606A-F81A-424B-8886-A0EE4BA3F1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551F861-540E-4F90-AD21-2D9C5D4807F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5830F10-8B53-4C05-93D1-46A3139E59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9DFA279-47FC-4746-BFC0-601BF6DC7A6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A578D7C-F3A3-4328-AC64-3D2FA4A98E6F}"/>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8" name="页脚占位符 7">
            <a:extLst>
              <a:ext uri="{FF2B5EF4-FFF2-40B4-BE49-F238E27FC236}">
                <a16:creationId xmlns:a16="http://schemas.microsoft.com/office/drawing/2014/main" id="{1ED9575B-7180-4FC4-A030-F893B96388C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28F0E43-5656-4039-9D65-3A0FE569E80C}"/>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3549935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CEC8A7-0CC9-45A3-B271-3D24AD4FD26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84A661F-66C1-4146-9771-57E6DCD5E7E5}"/>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4" name="页脚占位符 3">
            <a:extLst>
              <a:ext uri="{FF2B5EF4-FFF2-40B4-BE49-F238E27FC236}">
                <a16:creationId xmlns:a16="http://schemas.microsoft.com/office/drawing/2014/main" id="{11B3F404-C7EC-4284-A53F-54285C340FB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A5B16E8-5EB1-495A-9089-212A794B5A5F}"/>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29312536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765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FA933-D5B7-4F3D-993D-18709632312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7C0BB7A-528A-4B35-92BC-A882D328C4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C1A1775-28CE-49F7-9809-FC6109F81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10535F8-184D-44C0-BEC0-44681BD7F28D}"/>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27E3447C-75C0-4F99-A7F4-55F7B5CFA28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642FD6-6207-4D5C-B730-68C3A6DF4C32}"/>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1909373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71C3E7-5F0F-28E1-31A5-06B268045CD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F14B174-AEE9-6E28-6C3C-BD55720208F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473D11-67F3-7F91-2302-0CF1C4A55CF5}"/>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9B8AD974-CBD4-DB3F-8BA7-49D37033B2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7CE2AC-9BAA-45B5-0E97-E90F29521ADF}"/>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28943126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77976D-A99D-45A6-9AA5-F7A4465587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08E4F06-BE2A-466E-97B7-5840BA4FA4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C5C9924-8458-4F96-B04C-64773193C9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0725ECE-F437-4ACA-8E36-BA32F3030CC2}"/>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C9EDED52-523F-4F89-96B9-E9EDD218A9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4852C5-1F45-4030-91DC-1CE180F2566A}"/>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30911911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EC75C-C361-48E6-A55E-8FDBB94DE0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435090E-F6D3-4E80-AADF-A1601B18F57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6FE55C-C243-480E-B098-7ED84FACA45E}"/>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F7F4FEC2-BE5F-4393-878E-75F2683657D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DD21D05-77BF-4584-9E2A-1004CE19324D}"/>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636813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4017318-E7C0-4328-9DCA-9403F44881C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CC209D4-DB92-4EBD-8663-0FD32B7681A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5F420B-7C25-4F1E-BFEA-C179AE71FF76}"/>
              </a:ext>
            </a:extLst>
          </p:cNvPr>
          <p:cNvSpPr>
            <a:spLocks noGrp="1"/>
          </p:cNvSpPr>
          <p:nvPr>
            <p:ph type="dt" sz="half" idx="10"/>
          </p:nvPr>
        </p:nvSpPr>
        <p:spPr/>
        <p:txBody>
          <a:bodyPr/>
          <a:lstStyle/>
          <a:p>
            <a:fld id="{AFD3BC39-7926-4614-A368-31D1FE4F145D}"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3B5F80D6-B5BF-4E6F-BCAC-5AC13C3D6B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F661EBE-D9B9-4610-AF54-B09B8D56D49F}"/>
              </a:ext>
            </a:extLst>
          </p:cNvPr>
          <p:cNvSpPr>
            <a:spLocks noGrp="1"/>
          </p:cNvSpPr>
          <p:nvPr>
            <p:ph type="sldNum" sz="quarter" idx="12"/>
          </p:nvPr>
        </p:nvSpPr>
        <p:spPr/>
        <p:txBody>
          <a:bodyPr/>
          <a:lstStyle/>
          <a:p>
            <a:fld id="{2B13B15C-67A8-414C-B413-BB837E62DE39}" type="slidenum">
              <a:rPr lang="zh-CN" altLang="en-US" smtClean="0"/>
              <a:t>‹#›</a:t>
            </a:fld>
            <a:endParaRPr lang="zh-CN" altLang="en-US"/>
          </a:p>
        </p:txBody>
      </p:sp>
    </p:spTree>
    <p:extLst>
      <p:ext uri="{BB962C8B-B14F-4D97-AF65-F5344CB8AC3E}">
        <p14:creationId xmlns:p14="http://schemas.microsoft.com/office/powerpoint/2010/main" val="2099544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4A3F5C-EAE3-12DF-4361-AF17E026207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4460603-FE14-99CA-1C79-12D2929588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91FD0BF-BFDE-73D1-8659-ED58211B8B69}"/>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3FA4E238-1520-6CD5-1E22-086A0201E7E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9C1013-74E2-C198-13C8-FA9DE1BFF384}"/>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2034108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C13020-70A5-658E-911E-0FD33A9C35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4E20B2E-D80B-6CE7-213F-4E94AEF2DC4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5107E17-1D56-2B5F-6548-1A30EC6B224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B73B908F-EE94-3FBC-CC28-9159E9D02530}"/>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1D4E7889-03DF-EF63-DBEF-24916289A6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E89228-3514-DE08-2295-ECF93B22C974}"/>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3037081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B74A27-F4EC-F59A-3F8D-89F4E52EB8B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4D5719-2973-77D0-6B7D-9CF3C992E8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E9A01C1-3E19-06AC-282C-8B0A684A70B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C162FC0-F47F-A7EE-A3B9-A2B1B947F6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5E1CA85-C47A-359C-EB08-9E11EF3FBBB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FAD5F80-510E-DF93-00C0-56B157D8AAC7}"/>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8" name="页脚占位符 7">
            <a:extLst>
              <a:ext uri="{FF2B5EF4-FFF2-40B4-BE49-F238E27FC236}">
                <a16:creationId xmlns:a16="http://schemas.microsoft.com/office/drawing/2014/main" id="{E63B509F-3EB6-AAAA-7E66-DB9A92E0409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E768CE0-493E-86BD-A004-2533E082EE34}"/>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2717654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040EF7-D8B4-2E93-D802-93E6B56D3F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E4826F-B07E-B4DC-8430-7D54E157E296}"/>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4" name="页脚占位符 3">
            <a:extLst>
              <a:ext uri="{FF2B5EF4-FFF2-40B4-BE49-F238E27FC236}">
                <a16:creationId xmlns:a16="http://schemas.microsoft.com/office/drawing/2014/main" id="{DB125F81-1E2A-ECD1-CAF3-E4B20F01744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19858E-6CD9-05E0-6BF3-0C7CB8E463E4}"/>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95262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1ECAC2-54CB-09F9-193E-6CB1665C49D2}"/>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3" name="页脚占位符 2">
            <a:extLst>
              <a:ext uri="{FF2B5EF4-FFF2-40B4-BE49-F238E27FC236}">
                <a16:creationId xmlns:a16="http://schemas.microsoft.com/office/drawing/2014/main" id="{3610DA78-46F8-F6CD-A67C-6E6206F6C73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AD4D823-F71E-994A-5E99-3454ACB687D3}"/>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1629204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3FB5D-ACF6-08E9-F82B-413BD49396E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46CDCE5-6738-EAB6-01F1-B427A7170B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3D00D9D-1838-51FC-32B3-83F214612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84EC06-EE1D-80DC-DC4F-5B9B9E73F9C3}"/>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53268466-BC8A-7FD0-1E4E-6640FFCDF62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16EFFEF-ED15-4309-0E71-EB3AACAF4AB4}"/>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284541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E21F9-83E3-B9AF-1850-6A1B0475CB7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115801D-A0EB-DC37-1A03-F2B932BDB0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08514EA-C8D4-6FCB-02FD-70FEB42E68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A853EDD-B707-5F2D-EFD2-1F34324F2212}"/>
              </a:ext>
            </a:extLst>
          </p:cNvPr>
          <p:cNvSpPr>
            <a:spLocks noGrp="1"/>
          </p:cNvSpPr>
          <p:nvPr>
            <p:ph type="dt" sz="half" idx="10"/>
          </p:nvPr>
        </p:nvSpPr>
        <p:spPr/>
        <p:txBody>
          <a:bodyPr/>
          <a:lstStyle/>
          <a:p>
            <a:fld id="{C3F4B827-5AAB-427E-962D-7CB42547BED8}" type="datetimeFigureOut">
              <a:rPr lang="zh-CN" altLang="en-US" smtClean="0"/>
              <a:t>2023/6/5</a:t>
            </a:fld>
            <a:endParaRPr lang="zh-CN" altLang="en-US"/>
          </a:p>
        </p:txBody>
      </p:sp>
      <p:sp>
        <p:nvSpPr>
          <p:cNvPr id="6" name="页脚占位符 5">
            <a:extLst>
              <a:ext uri="{FF2B5EF4-FFF2-40B4-BE49-F238E27FC236}">
                <a16:creationId xmlns:a16="http://schemas.microsoft.com/office/drawing/2014/main" id="{6C293089-8F88-1C86-9DD1-78CD102C5C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856A067-7C38-2766-467C-7222E930104F}"/>
              </a:ext>
            </a:extLst>
          </p:cNvPr>
          <p:cNvSpPr>
            <a:spLocks noGrp="1"/>
          </p:cNvSpPr>
          <p:nvPr>
            <p:ph type="sldNum" sz="quarter" idx="12"/>
          </p:nvPr>
        </p:nvSpPr>
        <p:spPr/>
        <p:txBody>
          <a:body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190353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8E7C45E-E76B-33D5-C8B0-CB93266EB8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F9043DF-0DC6-333B-2BC0-4E54DECF8F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7BF9EBC-A458-70D0-4501-B9C22E5A08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4B827-5AAB-427E-962D-7CB42547BED8}" type="datetimeFigureOut">
              <a:rPr lang="zh-CN" altLang="en-US" smtClean="0"/>
              <a:t>2023/6/5</a:t>
            </a:fld>
            <a:endParaRPr lang="zh-CN" altLang="en-US"/>
          </a:p>
        </p:txBody>
      </p:sp>
      <p:sp>
        <p:nvSpPr>
          <p:cNvPr id="5" name="页脚占位符 4">
            <a:extLst>
              <a:ext uri="{FF2B5EF4-FFF2-40B4-BE49-F238E27FC236}">
                <a16:creationId xmlns:a16="http://schemas.microsoft.com/office/drawing/2014/main" id="{B096F3BE-A703-EF14-7B03-853B7043A7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347CF42-1E5B-1808-C53F-3A66EC5487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0B971-7B2D-4DBA-82FB-80A687B764D7}" type="slidenum">
              <a:rPr lang="zh-CN" altLang="en-US" smtClean="0"/>
              <a:t>‹#›</a:t>
            </a:fld>
            <a:endParaRPr lang="zh-CN" altLang="en-US"/>
          </a:p>
        </p:txBody>
      </p:sp>
    </p:spTree>
    <p:extLst>
      <p:ext uri="{BB962C8B-B14F-4D97-AF65-F5344CB8AC3E}">
        <p14:creationId xmlns:p14="http://schemas.microsoft.com/office/powerpoint/2010/main" val="1037495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B81FD2-55F1-4E78-99D3-990C4514F4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81AEEB84-40A3-442C-9E5A-500E98D25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F8F51191-264A-4DB9-B0B4-3B4376DE6D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AFD3BC39-7926-4614-A368-31D1FE4F145D}" type="datetimeFigureOut">
              <a:rPr lang="zh-CN" altLang="en-US" smtClean="0"/>
              <a:pPr/>
              <a:t>2023/6/5</a:t>
            </a:fld>
            <a:endParaRPr lang="zh-CN" altLang="en-US" dirty="0"/>
          </a:p>
        </p:txBody>
      </p:sp>
      <p:sp>
        <p:nvSpPr>
          <p:cNvPr id="5" name="页脚占位符 4">
            <a:extLst>
              <a:ext uri="{FF2B5EF4-FFF2-40B4-BE49-F238E27FC236}">
                <a16:creationId xmlns:a16="http://schemas.microsoft.com/office/drawing/2014/main" id="{6060E55F-5267-4743-A356-55F01489F3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a:extLst>
              <a:ext uri="{FF2B5EF4-FFF2-40B4-BE49-F238E27FC236}">
                <a16:creationId xmlns:a16="http://schemas.microsoft.com/office/drawing/2014/main" id="{CE5411C0-E966-4ECA-9201-827F30EBF6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2B13B15C-67A8-414C-B413-BB837E62DE39}" type="slidenum">
              <a:rPr lang="zh-CN" altLang="en-US" smtClean="0"/>
              <a:pPr/>
              <a:t>‹#›</a:t>
            </a:fld>
            <a:endParaRPr lang="zh-CN" altLang="en-US" dirty="0"/>
          </a:p>
        </p:txBody>
      </p:sp>
    </p:spTree>
    <p:extLst>
      <p:ext uri="{BB962C8B-B14F-4D97-AF65-F5344CB8AC3E}">
        <p14:creationId xmlns:p14="http://schemas.microsoft.com/office/powerpoint/2010/main" val="17680908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11.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18.jp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9.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5F7E313-1CBA-44A7-9930-CE0A0273E201}"/>
              </a:ext>
            </a:extLst>
          </p:cNvPr>
          <p:cNvPicPr>
            <a:picLocks noChangeAspect="1"/>
          </p:cNvPicPr>
          <p:nvPr/>
        </p:nvPicPr>
        <p:blipFill>
          <a:blip r:embed="rId2"/>
          <a:stretch>
            <a:fillRect/>
          </a:stretch>
        </p:blipFill>
        <p:spPr>
          <a:xfrm>
            <a:off x="0" y="285008"/>
            <a:ext cx="12192000" cy="6858000"/>
          </a:xfrm>
          <a:prstGeom prst="rect">
            <a:avLst/>
          </a:prstGeom>
        </p:spPr>
      </p:pic>
      <p:pic>
        <p:nvPicPr>
          <p:cNvPr id="24" name="图片 23">
            <a:extLst>
              <a:ext uri="{FF2B5EF4-FFF2-40B4-BE49-F238E27FC236}">
                <a16:creationId xmlns:a16="http://schemas.microsoft.com/office/drawing/2014/main" id="{380CAFD7-9822-444F-919B-76E57BB960C8}"/>
              </a:ext>
            </a:extLst>
          </p:cNvPr>
          <p:cNvPicPr>
            <a:picLocks noChangeAspect="1"/>
          </p:cNvPicPr>
          <p:nvPr/>
        </p:nvPicPr>
        <p:blipFill rotWithShape="1">
          <a:blip r:embed="rId3">
            <a:extLst>
              <a:ext uri="{28A0092B-C50C-407E-A947-70E740481C1C}">
                <a14:useLocalDpi xmlns:a14="http://schemas.microsoft.com/office/drawing/2010/main" val="0"/>
              </a:ext>
            </a:extLst>
          </a:blip>
          <a:srcRect t="2830" b="34927"/>
          <a:stretch/>
        </p:blipFill>
        <p:spPr>
          <a:xfrm>
            <a:off x="-2" y="0"/>
            <a:ext cx="12192002" cy="5057758"/>
          </a:xfrm>
          <a:prstGeom prst="rect">
            <a:avLst/>
          </a:prstGeom>
        </p:spPr>
      </p:pic>
      <p:sp>
        <p:nvSpPr>
          <p:cNvPr id="25" name="矩形 24">
            <a:extLst>
              <a:ext uri="{FF2B5EF4-FFF2-40B4-BE49-F238E27FC236}">
                <a16:creationId xmlns:a16="http://schemas.microsoft.com/office/drawing/2014/main" id="{A6B922B3-9942-4DBF-8879-FB0E5FFD82F1}"/>
              </a:ext>
            </a:extLst>
          </p:cNvPr>
          <p:cNvSpPr/>
          <p:nvPr/>
        </p:nvSpPr>
        <p:spPr>
          <a:xfrm>
            <a:off x="-5500" y="-27758"/>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Microsoft YaHei Regular"/>
              <a:ea typeface="微软雅黑" panose="020B0503020204020204" pitchFamily="34" charset="-122"/>
              <a:cs typeface="+mn-cs"/>
            </a:endParaRPr>
          </a:p>
        </p:txBody>
      </p:sp>
      <p:pic>
        <p:nvPicPr>
          <p:cNvPr id="101" name="图片 100">
            <a:extLst>
              <a:ext uri="{FF2B5EF4-FFF2-40B4-BE49-F238E27FC236}">
                <a16:creationId xmlns:a16="http://schemas.microsoft.com/office/drawing/2014/main" id="{0B6D4E0F-A784-4929-BEB7-F3181BBCD6E0}"/>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4398642" y="-88868"/>
            <a:ext cx="3455246" cy="3455246"/>
          </a:xfrm>
          <a:prstGeom prst="rect">
            <a:avLst/>
          </a:prstGeom>
        </p:spPr>
      </p:pic>
      <p:sp>
        <p:nvSpPr>
          <p:cNvPr id="47" name="文本框 46">
            <a:extLst>
              <a:ext uri="{FF2B5EF4-FFF2-40B4-BE49-F238E27FC236}">
                <a16:creationId xmlns:a16="http://schemas.microsoft.com/office/drawing/2014/main" id="{F5DD6008-0B14-4335-92BD-358784E0858C}"/>
              </a:ext>
            </a:extLst>
          </p:cNvPr>
          <p:cNvSpPr txBox="1"/>
          <p:nvPr/>
        </p:nvSpPr>
        <p:spPr>
          <a:xfrm>
            <a:off x="533227" y="1555937"/>
            <a:ext cx="11186076" cy="2214389"/>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6000" b="1" dirty="0">
                <a:solidFill>
                  <a:prstClr val="white"/>
                </a:solidFill>
                <a:latin typeface="Microsoft YaHei" panose="020B0503020204020204" pitchFamily="34" charset="-122"/>
                <a:ea typeface="Microsoft YaHei" panose="020B0503020204020204" pitchFamily="34" charset="-122"/>
              </a:rPr>
              <a:t>基于浏览器环境的违禁词识别与 </a:t>
            </a:r>
            <a:endParaRPr kumimoji="1" lang="en-US" altLang="zh-CN" sz="6000" b="1" dirty="0">
              <a:solidFill>
                <a:prstClr val="white"/>
              </a:solidFill>
              <a:latin typeface="Microsoft YaHei" panose="020B0503020204020204" pitchFamily="34" charset="-122"/>
              <a:ea typeface="Microsoft YaHei" panose="020B0503020204020204" pitchFamily="34" charset="-122"/>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6000" b="1" dirty="0">
                <a:solidFill>
                  <a:prstClr val="white"/>
                </a:solidFill>
                <a:latin typeface="Microsoft YaHei" panose="020B0503020204020204" pitchFamily="34" charset="-122"/>
                <a:ea typeface="Microsoft YaHei" panose="020B0503020204020204" pitchFamily="34" charset="-122"/>
              </a:rPr>
              <a:t>渲染的设计与实现 </a:t>
            </a:r>
          </a:p>
        </p:txBody>
      </p:sp>
      <p:cxnSp>
        <p:nvCxnSpPr>
          <p:cNvPr id="48" name="直线连接符 77">
            <a:extLst>
              <a:ext uri="{FF2B5EF4-FFF2-40B4-BE49-F238E27FC236}">
                <a16:creationId xmlns:a16="http://schemas.microsoft.com/office/drawing/2014/main" id="{0613D62E-545E-43D2-8C55-63BB446991EA}"/>
              </a:ext>
            </a:extLst>
          </p:cNvPr>
          <p:cNvCxnSpPr>
            <a:cxnSpLocks/>
          </p:cNvCxnSpPr>
          <p:nvPr/>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49" name="圆角矩形 190">
            <a:extLst>
              <a:ext uri="{FF2B5EF4-FFF2-40B4-BE49-F238E27FC236}">
                <a16:creationId xmlns:a16="http://schemas.microsoft.com/office/drawing/2014/main" id="{0AAA0D43-5C01-44C7-AAEE-26B0B4B4F09C}"/>
              </a:ext>
            </a:extLst>
          </p:cNvPr>
          <p:cNvSpPr/>
          <p:nvPr/>
        </p:nvSpPr>
        <p:spPr>
          <a:xfrm>
            <a:off x="2217774" y="5727356"/>
            <a:ext cx="1769103"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汇报人 </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a:t>
            </a: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 唐晨宇</a:t>
            </a:r>
          </a:p>
        </p:txBody>
      </p:sp>
      <p:sp>
        <p:nvSpPr>
          <p:cNvPr id="50" name="圆角矩形 192">
            <a:extLst>
              <a:ext uri="{FF2B5EF4-FFF2-40B4-BE49-F238E27FC236}">
                <a16:creationId xmlns:a16="http://schemas.microsoft.com/office/drawing/2014/main" id="{9F78DDC6-83E2-4E2F-AFDB-6D23F9EDDC73}"/>
              </a:ext>
            </a:extLst>
          </p:cNvPr>
          <p:cNvSpPr/>
          <p:nvPr/>
        </p:nvSpPr>
        <p:spPr>
          <a:xfrm>
            <a:off x="4922287" y="5727356"/>
            <a:ext cx="2341189"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指导老师 </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a:t>
            </a: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 李小薪</a:t>
            </a:r>
          </a:p>
        </p:txBody>
      </p:sp>
      <p:sp>
        <p:nvSpPr>
          <p:cNvPr id="51" name="圆角矩形 193">
            <a:extLst>
              <a:ext uri="{FF2B5EF4-FFF2-40B4-BE49-F238E27FC236}">
                <a16:creationId xmlns:a16="http://schemas.microsoft.com/office/drawing/2014/main" id="{57E63B9C-6B8A-48CA-8267-C7F44109CAEB}"/>
              </a:ext>
            </a:extLst>
          </p:cNvPr>
          <p:cNvSpPr/>
          <p:nvPr/>
        </p:nvSpPr>
        <p:spPr>
          <a:xfrm>
            <a:off x="7853888" y="5727356"/>
            <a:ext cx="3498922"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班级</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a:t>
            </a: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2019</a:t>
            </a: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软件工程（中外合作办学）</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02</a:t>
            </a:r>
            <a:endPar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52" name="矩形 51">
            <a:extLst>
              <a:ext uri="{FF2B5EF4-FFF2-40B4-BE49-F238E27FC236}">
                <a16:creationId xmlns:a16="http://schemas.microsoft.com/office/drawing/2014/main" id="{CA19700B-86E1-4767-B667-CC1BFBE37D46}"/>
              </a:ext>
            </a:extLst>
          </p:cNvPr>
          <p:cNvSpPr/>
          <p:nvPr/>
        </p:nvSpPr>
        <p:spPr>
          <a:xfrm>
            <a:off x="4947300" y="4710756"/>
            <a:ext cx="2297403" cy="638773"/>
          </a:xfrm>
          <a:prstGeom prst="rect">
            <a:avLst/>
          </a:prstGeom>
          <a:solidFill>
            <a:srgbClr val="F6D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99" name="直角三角形 98">
            <a:extLst>
              <a:ext uri="{FF2B5EF4-FFF2-40B4-BE49-F238E27FC236}">
                <a16:creationId xmlns:a16="http://schemas.microsoft.com/office/drawing/2014/main" id="{FC53CDB1-88BA-4B8D-879D-8BFBAF108F28}"/>
              </a:ext>
            </a:extLst>
          </p:cNvPr>
          <p:cNvSpPr/>
          <p:nvPr/>
        </p:nvSpPr>
        <p:spPr>
          <a:xfrm>
            <a:off x="7241927" y="4700241"/>
            <a:ext cx="91883" cy="291083"/>
          </a:xfrm>
          <a:prstGeom prst="rtTriangle">
            <a:avLst/>
          </a:prstGeom>
          <a:solidFill>
            <a:srgbClr val="D6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00" name="直角三角形 99">
            <a:extLst>
              <a:ext uri="{FF2B5EF4-FFF2-40B4-BE49-F238E27FC236}">
                <a16:creationId xmlns:a16="http://schemas.microsoft.com/office/drawing/2014/main" id="{1531D2B5-8CE6-4412-97DC-CEC28291BF21}"/>
              </a:ext>
            </a:extLst>
          </p:cNvPr>
          <p:cNvSpPr/>
          <p:nvPr/>
        </p:nvSpPr>
        <p:spPr>
          <a:xfrm flipH="1">
            <a:off x="4852688" y="4708917"/>
            <a:ext cx="91883" cy="291083"/>
          </a:xfrm>
          <a:prstGeom prst="rtTriangle">
            <a:avLst/>
          </a:prstGeom>
          <a:solidFill>
            <a:srgbClr val="D6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pic>
        <p:nvPicPr>
          <p:cNvPr id="4" name="图片 3">
            <a:extLst>
              <a:ext uri="{FF2B5EF4-FFF2-40B4-BE49-F238E27FC236}">
                <a16:creationId xmlns:a16="http://schemas.microsoft.com/office/drawing/2014/main" id="{D1823205-D619-4B42-AB4A-980751071D43}"/>
              </a:ext>
            </a:extLst>
          </p:cNvPr>
          <p:cNvPicPr>
            <a:picLocks noChangeAspect="1"/>
          </p:cNvPicPr>
          <p:nvPr/>
        </p:nvPicPr>
        <p:blipFill rotWithShape="1">
          <a:blip r:embed="rId5">
            <a:extLst>
              <a:ext uri="{28A0092B-C50C-407E-A947-70E740481C1C}">
                <a14:useLocalDpi xmlns:a14="http://schemas.microsoft.com/office/drawing/2010/main" val="0"/>
              </a:ext>
            </a:extLst>
          </a:blip>
          <a:srcRect l="25602"/>
          <a:stretch/>
        </p:blipFill>
        <p:spPr>
          <a:xfrm>
            <a:off x="5300628" y="4780745"/>
            <a:ext cx="1585242" cy="468532"/>
          </a:xfrm>
          <a:prstGeom prst="rect">
            <a:avLst/>
          </a:prstGeom>
        </p:spPr>
      </p:pic>
      <p:sp>
        <p:nvSpPr>
          <p:cNvPr id="15" name="副标题 2">
            <a:extLst>
              <a:ext uri="{FF2B5EF4-FFF2-40B4-BE49-F238E27FC236}">
                <a16:creationId xmlns:a16="http://schemas.microsoft.com/office/drawing/2014/main" id="{D4481AB7-5402-4D65-A885-E13B5DFC101A}"/>
              </a:ext>
            </a:extLst>
          </p:cNvPr>
          <p:cNvSpPr txBox="1">
            <a:spLocks/>
          </p:cNvSpPr>
          <p:nvPr/>
        </p:nvSpPr>
        <p:spPr>
          <a:xfrm>
            <a:off x="2452443" y="6400304"/>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endParaRPr>
          </a:p>
        </p:txBody>
      </p:sp>
    </p:spTree>
    <p:extLst>
      <p:ext uri="{BB962C8B-B14F-4D97-AF65-F5344CB8AC3E}">
        <p14:creationId xmlns:p14="http://schemas.microsoft.com/office/powerpoint/2010/main" val="301852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28552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dirty="0">
                <a:solidFill>
                  <a:srgbClr val="ED7D31"/>
                </a:solidFill>
                <a:latin typeface="Microsoft YaHei" panose="020B0503020204020204" pitchFamily="34" charset="-122"/>
                <a:ea typeface="Microsoft YaHei" panose="020B0503020204020204" pitchFamily="34" charset="-122"/>
              </a:rPr>
              <a:t>文件转化</a:t>
            </a:r>
            <a:r>
              <a:rPr kumimoji="1" lang="en-US" altLang="zh-CN" sz="2800" b="1" dirty="0">
                <a:solidFill>
                  <a:srgbClr val="ED7D31"/>
                </a:solidFill>
                <a:latin typeface="Microsoft YaHei" panose="020B0503020204020204" pitchFamily="34" charset="-122"/>
                <a:ea typeface="Microsoft YaHei" panose="020B0503020204020204" pitchFamily="34" charset="-122"/>
              </a:rPr>
              <a:t>-</a:t>
            </a:r>
            <a:r>
              <a:rPr kumimoji="1" lang="zh-CN" altLang="en-US" sz="2800" b="1" dirty="0">
                <a:solidFill>
                  <a:srgbClr val="ED7D31"/>
                </a:solidFill>
                <a:latin typeface="Microsoft YaHei" panose="020B0503020204020204" pitchFamily="34" charset="-122"/>
                <a:ea typeface="Microsoft YaHei" panose="020B0503020204020204" pitchFamily="34" charset="-122"/>
              </a:rPr>
              <a:t>必要性</a:t>
            </a:r>
            <a:endPar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9" name="矩形 8">
            <a:extLst>
              <a:ext uri="{FF2B5EF4-FFF2-40B4-BE49-F238E27FC236}">
                <a16:creationId xmlns:a16="http://schemas.microsoft.com/office/drawing/2014/main" id="{19E0E022-429B-49D3-8FAE-89875D43772F}"/>
              </a:ext>
            </a:extLst>
          </p:cNvPr>
          <p:cNvSpPr/>
          <p:nvPr/>
        </p:nvSpPr>
        <p:spPr>
          <a:xfrm>
            <a:off x="2088591" y="1712024"/>
            <a:ext cx="8014819" cy="3912491"/>
          </a:xfrm>
          <a:prstGeom prst="rect">
            <a:avLst/>
          </a:prstGeom>
          <a:solidFill>
            <a:schemeClr val="bg1"/>
          </a:solidFill>
          <a:ln w="38100">
            <a:solidFill>
              <a:srgbClr val="092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2F1BF558-2F12-4698-BC7C-360B1BA5337C}"/>
              </a:ext>
            </a:extLst>
          </p:cNvPr>
          <p:cNvSpPr txBox="1"/>
          <p:nvPr/>
        </p:nvSpPr>
        <p:spPr>
          <a:xfrm>
            <a:off x="2287784" y="2003708"/>
            <a:ext cx="7616435" cy="253819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在进行违禁词检测服务的选择时，我们注意到了各个云服务提供的内容有所限制，例如文件大小的限制为</a:t>
            </a:r>
            <a:r>
              <a:rPr kumimoji="1" lang="en-US" altLang="zh-CN" dirty="0">
                <a:solidFill>
                  <a:srgbClr val="09234F"/>
                </a:solidFill>
                <a:latin typeface="Microsoft YaHei Light" panose="020B0502040204020203" pitchFamily="34" charset="-122"/>
                <a:ea typeface="Microsoft YaHei Light" panose="020B0502040204020203" pitchFamily="34" charset="-122"/>
              </a:rPr>
              <a:t>5MB</a:t>
            </a:r>
            <a:r>
              <a:rPr kumimoji="1" lang="zh-CN" altLang="en-US" dirty="0">
                <a:solidFill>
                  <a:srgbClr val="09234F"/>
                </a:solidFill>
                <a:latin typeface="Microsoft YaHei Light" panose="020B0502040204020203" pitchFamily="34" charset="-122"/>
                <a:ea typeface="Microsoft YaHei Light" panose="020B0502040204020203" pitchFamily="34" charset="-122"/>
              </a:rPr>
              <a:t>。为了确保服务的可替换性，文本检测是更根本和更普遍的解决方案。使用文本传输而不是文件传输的另一个优点是减少了网络中的数据传输，这减少了系统等待时间并增强了用户体验。同样的减少文件传输减少了服务器的文件管理需求，对一些最后不可用的文件无需在服务器上进行存储与管理，节约了服务器资源。</a:t>
            </a:r>
            <a:endPar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p:txBody>
      </p:sp>
      <p:pic>
        <p:nvPicPr>
          <p:cNvPr id="13" name="图片 12">
            <a:extLst>
              <a:ext uri="{FF2B5EF4-FFF2-40B4-BE49-F238E27FC236}">
                <a16:creationId xmlns:a16="http://schemas.microsoft.com/office/drawing/2014/main" id="{74AF6F2A-8913-4DE7-857E-471DAA83F2DC}"/>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211921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32143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文件解析</a:t>
            </a:r>
            <a:r>
              <a:rPr kumimoji="1" lang="en-US" altLang="zh-CN"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a:t>
            </a: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实现方式</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14" name="矩形 13">
            <a:extLst>
              <a:ext uri="{FF2B5EF4-FFF2-40B4-BE49-F238E27FC236}">
                <a16:creationId xmlns:a16="http://schemas.microsoft.com/office/drawing/2014/main" id="{93E40147-3570-4374-9186-13EBA65AABFD}"/>
              </a:ext>
            </a:extLst>
          </p:cNvPr>
          <p:cNvSpPr/>
          <p:nvPr/>
        </p:nvSpPr>
        <p:spPr>
          <a:xfrm>
            <a:off x="695326" y="1561335"/>
            <a:ext cx="3598599" cy="3735333"/>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B1F4AC06-3D82-406A-9838-1CDF8832E6ED}"/>
              </a:ext>
            </a:extLst>
          </p:cNvPr>
          <p:cNvSpPr/>
          <p:nvPr/>
        </p:nvSpPr>
        <p:spPr>
          <a:xfrm>
            <a:off x="7892523" y="1561335"/>
            <a:ext cx="3598599" cy="3735333"/>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6F26BB2E-4036-40DE-A897-A9A9F88B871B}"/>
              </a:ext>
            </a:extLst>
          </p:cNvPr>
          <p:cNvSpPr/>
          <p:nvPr/>
        </p:nvSpPr>
        <p:spPr>
          <a:xfrm>
            <a:off x="4295079" y="1561335"/>
            <a:ext cx="3598599" cy="3735333"/>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5">
            <a:extLst>
              <a:ext uri="{FF2B5EF4-FFF2-40B4-BE49-F238E27FC236}">
                <a16:creationId xmlns:a16="http://schemas.microsoft.com/office/drawing/2014/main" id="{55533109-C812-4201-BB56-F89B8495371F}"/>
              </a:ext>
            </a:extLst>
          </p:cNvPr>
          <p:cNvSpPr/>
          <p:nvPr/>
        </p:nvSpPr>
        <p:spPr>
          <a:xfrm>
            <a:off x="1735205" y="1751593"/>
            <a:ext cx="1518835" cy="379708"/>
          </a:xfrm>
          <a:prstGeom prst="roundRect">
            <a:avLst>
              <a:gd name="adj" fmla="val 50000"/>
            </a:avLst>
          </a:prstGeom>
          <a:noFill/>
          <a:ln w="12700" cap="flat" cmpd="sng" algn="ctr">
            <a:noFill/>
            <a:prstDash val="solid"/>
            <a:miter lim="800000"/>
          </a:ln>
          <a:effectLst/>
        </p:spPr>
        <p:txBody>
          <a:bodyPr rtlCol="0" anchor="ctr"/>
          <a:lstStyle/>
          <a:p>
            <a:pPr algn="ctr" defTabSz="914377">
              <a:defRPr/>
            </a:pPr>
            <a:r>
              <a:rPr kumimoji="1" lang="en" altLang="zh-CN" sz="1800"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PDF</a:t>
            </a:r>
            <a:endParaRPr kumimoji="1" lang="zh-CN" altLang="en-US" sz="1800"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endParaRPr>
          </a:p>
        </p:txBody>
      </p:sp>
      <p:sp>
        <p:nvSpPr>
          <p:cNvPr id="18" name="圆角矩形 101">
            <a:extLst>
              <a:ext uri="{FF2B5EF4-FFF2-40B4-BE49-F238E27FC236}">
                <a16:creationId xmlns:a16="http://schemas.microsoft.com/office/drawing/2014/main" id="{7BF79BEB-6340-4971-8855-8F6C40E2696B}"/>
              </a:ext>
            </a:extLst>
          </p:cNvPr>
          <p:cNvSpPr/>
          <p:nvPr/>
        </p:nvSpPr>
        <p:spPr>
          <a:xfrm>
            <a:off x="4887992" y="1751593"/>
            <a:ext cx="2414508" cy="379708"/>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MS Office 2007</a:t>
            </a:r>
            <a:endParaRPr kumimoji="1" lang="zh-CN" altLang="en-US" sz="1800"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endParaRPr>
          </a:p>
        </p:txBody>
      </p:sp>
      <p:sp>
        <p:nvSpPr>
          <p:cNvPr id="19" name="圆角矩形 102">
            <a:extLst>
              <a:ext uri="{FF2B5EF4-FFF2-40B4-BE49-F238E27FC236}">
                <a16:creationId xmlns:a16="http://schemas.microsoft.com/office/drawing/2014/main" id="{94682AB6-90CC-4D95-94E2-E267319AF121}"/>
              </a:ext>
            </a:extLst>
          </p:cNvPr>
          <p:cNvSpPr/>
          <p:nvPr/>
        </p:nvSpPr>
        <p:spPr>
          <a:xfrm>
            <a:off x="8483702" y="1751593"/>
            <a:ext cx="2713824" cy="379708"/>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MS Office 2003</a:t>
            </a:r>
            <a:endParaRPr kumimoji="1" lang="zh-CN" altLang="en-US" sz="1800"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endParaRPr>
          </a:p>
        </p:txBody>
      </p:sp>
      <p:sp>
        <p:nvSpPr>
          <p:cNvPr id="20" name="文本框 19">
            <a:extLst>
              <a:ext uri="{FF2B5EF4-FFF2-40B4-BE49-F238E27FC236}">
                <a16:creationId xmlns:a16="http://schemas.microsoft.com/office/drawing/2014/main" id="{1B178398-EC8D-49AD-9EF9-23C596C2EECF}"/>
              </a:ext>
            </a:extLst>
          </p:cNvPr>
          <p:cNvSpPr txBox="1"/>
          <p:nvPr/>
        </p:nvSpPr>
        <p:spPr>
          <a:xfrm>
            <a:off x="1025147" y="2263140"/>
            <a:ext cx="2942420" cy="1671483"/>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作为最通用的在网络上传输的开源文件类型，在浏览器中支持最好，通过</a:t>
            </a:r>
            <a:r>
              <a:rPr kumimoji="0" lang="en-US" altLang="zh-CN" sz="1400" b="0" i="0" u="none" strike="noStrike" kern="1200" cap="none" spc="0" normalizeH="0" baseline="0" noProof="0" dirty="0" err="1">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PDF.js</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在渲染时使用的中间函数，能够快速提供</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的文件内容解析。</a:t>
            </a:r>
            <a:endPar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
        <p:nvSpPr>
          <p:cNvPr id="21" name="文本框 20">
            <a:extLst>
              <a:ext uri="{FF2B5EF4-FFF2-40B4-BE49-F238E27FC236}">
                <a16:creationId xmlns:a16="http://schemas.microsoft.com/office/drawing/2014/main" id="{E9C2295B-FA61-4B5F-AA29-A811661CD60E}"/>
              </a:ext>
            </a:extLst>
          </p:cNvPr>
          <p:cNvSpPr txBox="1"/>
          <p:nvPr/>
        </p:nvSpPr>
        <p:spPr>
          <a:xfrm>
            <a:off x="4636252" y="2263140"/>
            <a:ext cx="2880427" cy="264104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MS Office 2007</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是</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docx</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和</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pptx</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所使用的文件类型，其主要通过</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OOXML</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格式进行保存。</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OOXML</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格式是一个</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XML</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文件的集合包，在通过解压软件解压</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Office</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文件后可获得一系列</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XML</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文件，通过对</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XML</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文件进行文字提取即可解析文件内容</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
        <p:nvSpPr>
          <p:cNvPr id="22" name="文本框 21">
            <a:extLst>
              <a:ext uri="{FF2B5EF4-FFF2-40B4-BE49-F238E27FC236}">
                <a16:creationId xmlns:a16="http://schemas.microsoft.com/office/drawing/2014/main" id="{3BCFAD4C-9F73-43A7-AE3C-21C3CACE82E2}"/>
              </a:ext>
            </a:extLst>
          </p:cNvPr>
          <p:cNvSpPr txBox="1"/>
          <p:nvPr/>
        </p:nvSpPr>
        <p:spPr>
          <a:xfrm>
            <a:off x="8317099" y="2263140"/>
            <a:ext cx="2880427" cy="264097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MS Office 2003</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是微软的一个私有文件格式，目前仅有</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其自身软件对该文件类型进行一定支持。</a:t>
            </a:r>
            <a:endPar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endParaRPr>
          </a:p>
          <a:p>
            <a:pPr marL="0" marR="0" lvl="0" indent="0" algn="l" defTabSz="914377" rtl="0" eaLnBrk="1" fontAlgn="auto" latinLnBrk="0" hangingPunct="1">
              <a:lnSpc>
                <a:spcPct val="150000"/>
              </a:lnSpc>
              <a:spcBef>
                <a:spcPts val="0"/>
              </a:spcBef>
              <a:spcAft>
                <a:spcPts val="0"/>
              </a:spcAft>
              <a:buClrTx/>
              <a:buSzTx/>
              <a:buFontTx/>
              <a:buNone/>
              <a:tabLst/>
              <a:defRPr/>
            </a:pP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在研究中发现</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doc</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格式（</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WPS</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）文档通过</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UTF-16</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的解码方式可提取其中的文本内容，</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ppt</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格式目前暂无解决方案，使用上传至服务器转化为</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PDF</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文件再进行处理。</a:t>
            </a:r>
            <a:endPar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endParaRPr>
          </a:p>
        </p:txBody>
      </p:sp>
      <p:sp>
        <p:nvSpPr>
          <p:cNvPr id="28" name="矩形 27">
            <a:extLst>
              <a:ext uri="{FF2B5EF4-FFF2-40B4-BE49-F238E27FC236}">
                <a16:creationId xmlns:a16="http://schemas.microsoft.com/office/drawing/2014/main" id="{C6B7DA9C-15D5-48DB-996A-AFA0BA8C312A}"/>
              </a:ext>
            </a:extLst>
          </p:cNvPr>
          <p:cNvSpPr/>
          <p:nvPr/>
        </p:nvSpPr>
        <p:spPr>
          <a:xfrm>
            <a:off x="2312517" y="2174362"/>
            <a:ext cx="364211" cy="45719"/>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8">
            <a:extLst>
              <a:ext uri="{FF2B5EF4-FFF2-40B4-BE49-F238E27FC236}">
                <a16:creationId xmlns:a16="http://schemas.microsoft.com/office/drawing/2014/main" id="{693668D2-A363-4209-87E2-1DC6F0E9A56F}"/>
              </a:ext>
            </a:extLst>
          </p:cNvPr>
          <p:cNvSpPr/>
          <p:nvPr/>
        </p:nvSpPr>
        <p:spPr>
          <a:xfrm>
            <a:off x="5894360" y="2174362"/>
            <a:ext cx="364211" cy="45719"/>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矩形 29">
            <a:extLst>
              <a:ext uri="{FF2B5EF4-FFF2-40B4-BE49-F238E27FC236}">
                <a16:creationId xmlns:a16="http://schemas.microsoft.com/office/drawing/2014/main" id="{B347856D-DFBF-4E1A-81A8-48782A576A4E}"/>
              </a:ext>
            </a:extLst>
          </p:cNvPr>
          <p:cNvSpPr/>
          <p:nvPr/>
        </p:nvSpPr>
        <p:spPr>
          <a:xfrm>
            <a:off x="9575207" y="2174362"/>
            <a:ext cx="364211" cy="45719"/>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23" name="图片 22">
            <a:extLst>
              <a:ext uri="{FF2B5EF4-FFF2-40B4-BE49-F238E27FC236}">
                <a16:creationId xmlns:a16="http://schemas.microsoft.com/office/drawing/2014/main" id="{B586D6E3-AB2F-4563-B07A-2C6BC29222C6}"/>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151589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dirty="0">
                <a:solidFill>
                  <a:srgbClr val="ED7D31"/>
                </a:solidFill>
                <a:latin typeface="Microsoft YaHei" panose="020B0503020204020204" pitchFamily="34" charset="-122"/>
                <a:ea typeface="Microsoft YaHei" panose="020B0503020204020204" pitchFamily="34" charset="-122"/>
              </a:rPr>
              <a:t>违禁词检测</a:t>
            </a:r>
            <a:endPar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9" name="矩形 8">
            <a:extLst>
              <a:ext uri="{FF2B5EF4-FFF2-40B4-BE49-F238E27FC236}">
                <a16:creationId xmlns:a16="http://schemas.microsoft.com/office/drawing/2014/main" id="{19E0E022-429B-49D3-8FAE-89875D43772F}"/>
              </a:ext>
            </a:extLst>
          </p:cNvPr>
          <p:cNvSpPr/>
          <p:nvPr/>
        </p:nvSpPr>
        <p:spPr>
          <a:xfrm>
            <a:off x="2088591" y="1712024"/>
            <a:ext cx="8014819" cy="3912491"/>
          </a:xfrm>
          <a:prstGeom prst="rect">
            <a:avLst/>
          </a:prstGeom>
          <a:solidFill>
            <a:schemeClr val="bg1"/>
          </a:solidFill>
          <a:ln w="38100">
            <a:solidFill>
              <a:srgbClr val="092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2F1BF558-2F12-4698-BC7C-360B1BA5337C}"/>
              </a:ext>
            </a:extLst>
          </p:cNvPr>
          <p:cNvSpPr txBox="1"/>
          <p:nvPr/>
        </p:nvSpPr>
        <p:spPr>
          <a:xfrm>
            <a:off x="2287784" y="2003708"/>
            <a:ext cx="7616435" cy="37846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文本内容的违禁词检测是一项基于自然语言处理的技术，其目的是识别和过滤潜在的非法、不恰当或敏感的文本信息，以确保网络环境的健康和安全。与本地违禁词库检索的检测方式进行对比，采用云服务具有如下优势：</a:t>
            </a: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丰富的词库与及时的更新</a:t>
            </a:r>
            <a:endPar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多维度检测能力，例如上下文，拼音，变形字等</a:t>
            </a:r>
            <a:endPar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可伸缩的服务能力：内容安全服务基于云平台，具有高度的可扩展性和灵活性。</a:t>
            </a:r>
            <a:endPar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342900" marR="0" lvl="0" indent="-342900" algn="l" defTabSz="914400" rtl="0" eaLnBrk="1" fontAlgn="auto" latinLnBrk="0" hangingPunct="1">
              <a:lnSpc>
                <a:spcPct val="150000"/>
              </a:lnSpc>
              <a:spcBef>
                <a:spcPts val="0"/>
              </a:spcBef>
              <a:spcAft>
                <a:spcPts val="0"/>
              </a:spcAft>
              <a:buClrTx/>
              <a:buSzTx/>
              <a:buFontTx/>
              <a:buAutoNum type="arabicPeriod"/>
              <a:tabLst/>
              <a:defRPr/>
            </a:pPr>
            <a:r>
              <a:rPr kumimoji="1" lang="zh-CN" altLang="en-US" dirty="0">
                <a:solidFill>
                  <a:srgbClr val="09234F"/>
                </a:solidFill>
                <a:latin typeface="Microsoft YaHei Light" panose="020B0502040204020203" pitchFamily="34" charset="-122"/>
                <a:ea typeface="Microsoft YaHei Light" panose="020B0502040204020203" pitchFamily="34" charset="-122"/>
              </a:rPr>
              <a:t>便捷性：</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提供了丰富的接口和工具，方便开发人员进行集成和定制。</a:t>
            </a:r>
            <a:endPar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p:txBody>
      </p:sp>
      <p:pic>
        <p:nvPicPr>
          <p:cNvPr id="13" name="图片 12">
            <a:extLst>
              <a:ext uri="{FF2B5EF4-FFF2-40B4-BE49-F238E27FC236}">
                <a16:creationId xmlns:a16="http://schemas.microsoft.com/office/drawing/2014/main" id="{74AF6F2A-8913-4DE7-857E-471DAA83F2DC}"/>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409360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17D408-6A8F-4EB3-8FBA-C67EBC318492}"/>
              </a:ext>
            </a:extLst>
          </p:cNvPr>
          <p:cNvPicPr>
            <a:picLocks noChangeAspect="1"/>
          </p:cNvPicPr>
          <p:nvPr/>
        </p:nvPicPr>
        <p:blipFill rotWithShape="1">
          <a:blip r:embed="rId2"/>
          <a:srcRect t="34000" b="25333"/>
          <a:stretch/>
        </p:blipFill>
        <p:spPr>
          <a:xfrm>
            <a:off x="0" y="2240280"/>
            <a:ext cx="12192000" cy="2788920"/>
          </a:xfrm>
          <a:prstGeom prst="rect">
            <a:avLst/>
          </a:prstGeom>
        </p:spPr>
      </p:pic>
      <p:cxnSp>
        <p:nvCxnSpPr>
          <p:cNvPr id="3" name="直线连接符 54">
            <a:extLst>
              <a:ext uri="{FF2B5EF4-FFF2-40B4-BE49-F238E27FC236}">
                <a16:creationId xmlns:a16="http://schemas.microsoft.com/office/drawing/2014/main" id="{65087895-D284-464A-AD66-A55BE2930004}"/>
              </a:ext>
            </a:extLst>
          </p:cNvPr>
          <p:cNvCxnSpPr>
            <a:cxnSpLocks/>
          </p:cNvCxnSpPr>
          <p:nvPr/>
        </p:nvCxnSpPr>
        <p:spPr>
          <a:xfrm flipH="1">
            <a:off x="-7622" y="501396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cxnSp>
        <p:nvCxnSpPr>
          <p:cNvPr id="4" name="直线连接符 55">
            <a:extLst>
              <a:ext uri="{FF2B5EF4-FFF2-40B4-BE49-F238E27FC236}">
                <a16:creationId xmlns:a16="http://schemas.microsoft.com/office/drawing/2014/main" id="{846E8509-8C36-41CE-B84F-A4188416D606}"/>
              </a:ext>
            </a:extLst>
          </p:cNvPr>
          <p:cNvCxnSpPr>
            <a:cxnSpLocks/>
          </p:cNvCxnSpPr>
          <p:nvPr/>
        </p:nvCxnSpPr>
        <p:spPr>
          <a:xfrm flipH="1">
            <a:off x="-7622" y="224028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sp>
        <p:nvSpPr>
          <p:cNvPr id="5" name="文本框 4">
            <a:extLst>
              <a:ext uri="{FF2B5EF4-FFF2-40B4-BE49-F238E27FC236}">
                <a16:creationId xmlns:a16="http://schemas.microsoft.com/office/drawing/2014/main" id="{90189BD0-89BB-4284-9EA9-5D230B10301F}"/>
              </a:ext>
            </a:extLst>
          </p:cNvPr>
          <p:cNvSpPr txBox="1"/>
          <p:nvPr/>
        </p:nvSpPr>
        <p:spPr>
          <a:xfrm>
            <a:off x="4324510" y="3130988"/>
            <a:ext cx="3570208" cy="11079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srgbClr val="E9C793"/>
                </a:solidFill>
                <a:effectLst/>
                <a:uLnTx/>
                <a:uFillTx/>
                <a:latin typeface="Microsoft YaHei" panose="020B0503020204020204" pitchFamily="34" charset="-122"/>
                <a:ea typeface="Microsoft YaHei" panose="020B0503020204020204" pitchFamily="34" charset="-122"/>
                <a:cs typeface="+mn-cs"/>
              </a:rPr>
              <a:t>文件渲染</a:t>
            </a:r>
          </a:p>
        </p:txBody>
      </p:sp>
      <p:sp>
        <p:nvSpPr>
          <p:cNvPr id="6" name="文本框 5">
            <a:extLst>
              <a:ext uri="{FF2B5EF4-FFF2-40B4-BE49-F238E27FC236}">
                <a16:creationId xmlns:a16="http://schemas.microsoft.com/office/drawing/2014/main" id="{E6E2D917-A6DF-4C29-BF75-BEBE1859D94E}"/>
              </a:ext>
            </a:extLst>
          </p:cNvPr>
          <p:cNvSpPr txBox="1"/>
          <p:nvPr/>
        </p:nvSpPr>
        <p:spPr>
          <a:xfrm>
            <a:off x="5299135" y="2665901"/>
            <a:ext cx="162095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第三部分</a:t>
            </a:r>
          </a:p>
        </p:txBody>
      </p:sp>
      <p:cxnSp>
        <p:nvCxnSpPr>
          <p:cNvPr id="7" name="直线连接符 5">
            <a:extLst>
              <a:ext uri="{FF2B5EF4-FFF2-40B4-BE49-F238E27FC236}">
                <a16:creationId xmlns:a16="http://schemas.microsoft.com/office/drawing/2014/main" id="{B527F32A-BF97-4204-BDA6-9F144F6D7AC2}"/>
              </a:ext>
            </a:extLst>
          </p:cNvPr>
          <p:cNvCxnSpPr/>
          <p:nvPr/>
        </p:nvCxnSpPr>
        <p:spPr>
          <a:xfrm flipH="1">
            <a:off x="4424681" y="2932572"/>
            <a:ext cx="739140" cy="0"/>
          </a:xfrm>
          <a:prstGeom prst="line">
            <a:avLst/>
          </a:prstGeom>
          <a:noFill/>
          <a:ln w="19050" cap="flat" cmpd="sng" algn="ctr">
            <a:solidFill>
              <a:srgbClr val="FFFFFF"/>
            </a:solidFill>
            <a:prstDash val="solid"/>
            <a:miter lim="800000"/>
          </a:ln>
          <a:effectLst/>
        </p:spPr>
      </p:cxnSp>
      <p:cxnSp>
        <p:nvCxnSpPr>
          <p:cNvPr id="8" name="直线连接符 60">
            <a:extLst>
              <a:ext uri="{FF2B5EF4-FFF2-40B4-BE49-F238E27FC236}">
                <a16:creationId xmlns:a16="http://schemas.microsoft.com/office/drawing/2014/main" id="{1199A718-8283-4397-81F1-C38792D06FC0}"/>
              </a:ext>
            </a:extLst>
          </p:cNvPr>
          <p:cNvCxnSpPr/>
          <p:nvPr/>
        </p:nvCxnSpPr>
        <p:spPr>
          <a:xfrm flipH="1">
            <a:off x="7000241" y="2932572"/>
            <a:ext cx="739140" cy="0"/>
          </a:xfrm>
          <a:prstGeom prst="line">
            <a:avLst/>
          </a:prstGeom>
          <a:noFill/>
          <a:ln w="19050" cap="flat" cmpd="sng" algn="ctr">
            <a:solidFill>
              <a:srgbClr val="FFFFFF"/>
            </a:solidFill>
            <a:prstDash val="solid"/>
            <a:miter lim="800000"/>
          </a:ln>
          <a:effectLst/>
        </p:spPr>
      </p:cxnSp>
      <p:cxnSp>
        <p:nvCxnSpPr>
          <p:cNvPr id="55" name="直线连接符 109">
            <a:extLst>
              <a:ext uri="{FF2B5EF4-FFF2-40B4-BE49-F238E27FC236}">
                <a16:creationId xmlns:a16="http://schemas.microsoft.com/office/drawing/2014/main" id="{6447CC64-3E6C-4672-BE8F-EA025EA51498}"/>
              </a:ext>
            </a:extLst>
          </p:cNvPr>
          <p:cNvCxnSpPr/>
          <p:nvPr/>
        </p:nvCxnSpPr>
        <p:spPr>
          <a:xfrm flipH="1">
            <a:off x="4424681" y="4403232"/>
            <a:ext cx="739140" cy="0"/>
          </a:xfrm>
          <a:prstGeom prst="line">
            <a:avLst/>
          </a:prstGeom>
          <a:noFill/>
          <a:ln w="19050" cap="flat" cmpd="sng" algn="ctr">
            <a:solidFill>
              <a:srgbClr val="FFFFFF"/>
            </a:solidFill>
            <a:prstDash val="solid"/>
            <a:miter lim="800000"/>
          </a:ln>
          <a:effectLst/>
        </p:spPr>
      </p:cxnSp>
      <p:cxnSp>
        <p:nvCxnSpPr>
          <p:cNvPr id="56" name="直线连接符 110">
            <a:extLst>
              <a:ext uri="{FF2B5EF4-FFF2-40B4-BE49-F238E27FC236}">
                <a16:creationId xmlns:a16="http://schemas.microsoft.com/office/drawing/2014/main" id="{6385380C-4348-4F55-AEA8-D250085B04A4}"/>
              </a:ext>
            </a:extLst>
          </p:cNvPr>
          <p:cNvCxnSpPr/>
          <p:nvPr/>
        </p:nvCxnSpPr>
        <p:spPr>
          <a:xfrm flipH="1">
            <a:off x="6893561" y="4403232"/>
            <a:ext cx="739140" cy="0"/>
          </a:xfrm>
          <a:prstGeom prst="line">
            <a:avLst/>
          </a:prstGeom>
          <a:noFill/>
          <a:ln w="19050" cap="flat" cmpd="sng" algn="ctr">
            <a:solidFill>
              <a:srgbClr val="FFFFFF"/>
            </a:solidFill>
            <a:prstDash val="solid"/>
            <a:miter lim="800000"/>
          </a:ln>
          <a:effectLst/>
        </p:spPr>
      </p:cxnSp>
      <p:pic>
        <p:nvPicPr>
          <p:cNvPr id="14" name="图片 13">
            <a:extLst>
              <a:ext uri="{FF2B5EF4-FFF2-40B4-BE49-F238E27FC236}">
                <a16:creationId xmlns:a16="http://schemas.microsoft.com/office/drawing/2014/main" id="{A6E32537-96CE-4044-8BE1-8481EDCE8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660" y="4311615"/>
            <a:ext cx="1144061" cy="251567"/>
          </a:xfrm>
          <a:prstGeom prst="rect">
            <a:avLst/>
          </a:prstGeom>
        </p:spPr>
      </p:pic>
      <p:sp>
        <p:nvSpPr>
          <p:cNvPr id="12" name="副标题 2">
            <a:extLst>
              <a:ext uri="{FF2B5EF4-FFF2-40B4-BE49-F238E27FC236}">
                <a16:creationId xmlns:a16="http://schemas.microsoft.com/office/drawing/2014/main" id="{6F359459-26A8-45B1-B029-0F4EB6DDB34F}"/>
              </a:ext>
            </a:extLst>
          </p:cNvPr>
          <p:cNvSpPr txBox="1">
            <a:spLocks/>
          </p:cNvSpPr>
          <p:nvPr/>
        </p:nvSpPr>
        <p:spPr>
          <a:xfrm>
            <a:off x="2452443" y="5901541"/>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endParaRPr>
          </a:p>
        </p:txBody>
      </p:sp>
    </p:spTree>
    <p:extLst>
      <p:ext uri="{BB962C8B-B14F-4D97-AF65-F5344CB8AC3E}">
        <p14:creationId xmlns:p14="http://schemas.microsoft.com/office/powerpoint/2010/main" val="36465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dirty="0">
                <a:solidFill>
                  <a:srgbClr val="ED7D31"/>
                </a:solidFill>
                <a:latin typeface="Microsoft YaHei" panose="020B0503020204020204" pitchFamily="34" charset="-122"/>
                <a:ea typeface="Microsoft YaHei" panose="020B0503020204020204" pitchFamily="34" charset="-122"/>
              </a:rPr>
              <a:t>文件渲染</a:t>
            </a:r>
            <a:endPar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9" name="矩形 8">
            <a:extLst>
              <a:ext uri="{FF2B5EF4-FFF2-40B4-BE49-F238E27FC236}">
                <a16:creationId xmlns:a16="http://schemas.microsoft.com/office/drawing/2014/main" id="{19E0E022-429B-49D3-8FAE-89875D43772F}"/>
              </a:ext>
            </a:extLst>
          </p:cNvPr>
          <p:cNvSpPr/>
          <p:nvPr/>
        </p:nvSpPr>
        <p:spPr>
          <a:xfrm>
            <a:off x="2088591" y="1712024"/>
            <a:ext cx="8014819" cy="3912491"/>
          </a:xfrm>
          <a:prstGeom prst="rect">
            <a:avLst/>
          </a:prstGeom>
          <a:solidFill>
            <a:schemeClr val="bg1"/>
          </a:solidFill>
          <a:ln w="38100">
            <a:solidFill>
              <a:srgbClr val="092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2F1BF558-2F12-4698-BC7C-360B1BA5337C}"/>
              </a:ext>
            </a:extLst>
          </p:cNvPr>
          <p:cNvSpPr txBox="1"/>
          <p:nvPr/>
        </p:nvSpPr>
        <p:spPr>
          <a:xfrm>
            <a:off x="2287784" y="2003708"/>
            <a:ext cx="7616435" cy="295369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关于</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a:t>
            </a:r>
            <a:r>
              <a:rPr kumimoji="1" lang="zh-CN" altLang="e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我们对现有的</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库进行了研究，包括</a:t>
            </a:r>
            <a:r>
              <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en" altLang="zh-CN" sz="1800" b="0" i="0" u="none" strike="noStrike" kern="1200" cap="none" spc="0" normalizeH="0" baseline="0" noProof="0" dirty="0" err="1">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PDF.js</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zh-CN" altLang="e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pdf-lab</a:t>
            </a:r>
            <a:r>
              <a:rPr kumimoji="1" lang="zh-CN" altLang="e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a:t>
            </a:r>
            <a:r>
              <a:rPr kumimoji="1" lang="en" altLang="zh-CN" sz="1800" b="0" i="0" u="none" strike="noStrike" kern="1200" cap="none" spc="0" normalizeH="0" baseline="0" noProof="0" dirty="0" err="1">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js</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和</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reaction-pdf</a:t>
            </a:r>
            <a:r>
              <a:rPr kumimoji="1" lang="zh-CN" altLang="e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由于我们的项目需要前端渲染和显示</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文件，而不是生成新的</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a:t>
            </a:r>
            <a:r>
              <a:rPr kumimoji="1" lang="zh-CN" altLang="e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因此</a:t>
            </a:r>
            <a:r>
              <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en" altLang="zh-CN" sz="1800" b="0" i="0" u="none" strike="noStrike" kern="1200" cap="none" spc="0" normalizeH="0" baseline="0" noProof="0" dirty="0" err="1">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PDF.js</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是更好的选择。此外，</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en" altLang="zh-CN" sz="1800" b="0" i="0" u="none" strike="noStrike" kern="1200" cap="none" spc="0" normalizeH="0" baseline="0" noProof="0" dirty="0" err="1">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PDF.js</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已经在现有的企业项目中得到了广泛的使用，因此继续使用这个库可以提高熟悉和理解，降低维护成本，并将不同库之间的差异引起的代码兼容性问题降到最低。</a:t>
            </a:r>
            <a:r>
              <a:rPr kumimoji="1" lang="en" altLang="zh-CN" sz="1800" b="0" i="0" u="none" strike="noStrike" kern="1200" cap="none" spc="0" normalizeH="0" baseline="0" noProof="0" dirty="0" err="1">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PDF.js</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提供了一个全面的内置</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浏览器，名为</a:t>
            </a:r>
            <a:r>
              <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en" altLang="zh-CN" sz="1800" b="0" i="0" u="none" strike="noStrike" kern="1200" cap="none" spc="0" normalizeH="0" baseline="0" noProof="0" dirty="0" err="1">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viewer.html</a:t>
            </a:r>
            <a:r>
              <a:rPr kumimoji="1" lang="zh-CN" altLang="e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它可以使用现有企业项目中应用的</a:t>
            </a:r>
            <a:r>
              <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en" altLang="zh-CN" sz="1800" b="0" i="0" u="none" strike="noStrike" kern="1200" cap="none" spc="0" normalizeH="0" baseline="0" noProof="0" dirty="0" err="1">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iFrame</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接口将</a:t>
            </a: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查看器有效地嵌入到项目中。</a:t>
            </a:r>
          </a:p>
        </p:txBody>
      </p:sp>
      <p:sp useBgFill="1">
        <p:nvSpPr>
          <p:cNvPr id="11" name="文本框 10">
            <a:extLst>
              <a:ext uri="{FF2B5EF4-FFF2-40B4-BE49-F238E27FC236}">
                <a16:creationId xmlns:a16="http://schemas.microsoft.com/office/drawing/2014/main" id="{FADED995-6B77-4C95-88A1-CC9766942421}"/>
              </a:ext>
            </a:extLst>
          </p:cNvPr>
          <p:cNvSpPr txBox="1"/>
          <p:nvPr/>
        </p:nvSpPr>
        <p:spPr>
          <a:xfrm>
            <a:off x="4872580" y="1357378"/>
            <a:ext cx="1472904" cy="646331"/>
          </a:xfrm>
          <a:prstGeom prst="rect">
            <a:avLst/>
          </a:prstGeom>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dirty="0" err="1">
                <a:solidFill>
                  <a:srgbClr val="09234F"/>
                </a:solidFill>
                <a:latin typeface="Microsoft YaHei" panose="020B0503020204020204" pitchFamily="34" charset="-122"/>
                <a:ea typeface="Microsoft YaHei" panose="020B0503020204020204" pitchFamily="34" charset="-122"/>
              </a:rPr>
              <a:t>PDF.js</a:t>
            </a:r>
            <a:endParaRPr kumimoji="1" lang="zh-CN" altLang="en-US" sz="3600" b="0" i="0" u="none" strike="noStrike" kern="120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endParaRPr>
          </a:p>
        </p:txBody>
      </p:sp>
      <p:pic>
        <p:nvPicPr>
          <p:cNvPr id="13" name="图片 12">
            <a:extLst>
              <a:ext uri="{FF2B5EF4-FFF2-40B4-BE49-F238E27FC236}">
                <a16:creationId xmlns:a16="http://schemas.microsoft.com/office/drawing/2014/main" id="{74AF6F2A-8913-4DE7-857E-471DAA83F2DC}"/>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232823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待解决问题</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14" name="矩形 13">
            <a:extLst>
              <a:ext uri="{FF2B5EF4-FFF2-40B4-BE49-F238E27FC236}">
                <a16:creationId xmlns:a16="http://schemas.microsoft.com/office/drawing/2014/main" id="{93E40147-3570-4374-9186-13EBA65AABFD}"/>
              </a:ext>
            </a:extLst>
          </p:cNvPr>
          <p:cNvSpPr/>
          <p:nvPr/>
        </p:nvSpPr>
        <p:spPr>
          <a:xfrm>
            <a:off x="695326" y="1561335"/>
            <a:ext cx="3598599" cy="3735333"/>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5" name="矩形 14">
            <a:extLst>
              <a:ext uri="{FF2B5EF4-FFF2-40B4-BE49-F238E27FC236}">
                <a16:creationId xmlns:a16="http://schemas.microsoft.com/office/drawing/2014/main" id="{B1F4AC06-3D82-406A-9838-1CDF8832E6ED}"/>
              </a:ext>
            </a:extLst>
          </p:cNvPr>
          <p:cNvSpPr/>
          <p:nvPr/>
        </p:nvSpPr>
        <p:spPr>
          <a:xfrm>
            <a:off x="7892523" y="1561335"/>
            <a:ext cx="3598599" cy="3735333"/>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矩形 15">
            <a:extLst>
              <a:ext uri="{FF2B5EF4-FFF2-40B4-BE49-F238E27FC236}">
                <a16:creationId xmlns:a16="http://schemas.microsoft.com/office/drawing/2014/main" id="{6F26BB2E-4036-40DE-A897-A9A9F88B871B}"/>
              </a:ext>
            </a:extLst>
          </p:cNvPr>
          <p:cNvSpPr/>
          <p:nvPr/>
        </p:nvSpPr>
        <p:spPr>
          <a:xfrm>
            <a:off x="4295079" y="1561335"/>
            <a:ext cx="3598599" cy="3735333"/>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圆角矩形 5">
            <a:extLst>
              <a:ext uri="{FF2B5EF4-FFF2-40B4-BE49-F238E27FC236}">
                <a16:creationId xmlns:a16="http://schemas.microsoft.com/office/drawing/2014/main" id="{55533109-C812-4201-BB56-F89B8495371F}"/>
              </a:ext>
            </a:extLst>
          </p:cNvPr>
          <p:cNvSpPr/>
          <p:nvPr/>
        </p:nvSpPr>
        <p:spPr>
          <a:xfrm>
            <a:off x="1735205" y="1751593"/>
            <a:ext cx="1518835" cy="379708"/>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b="1" kern="0" dirty="0">
                <a:solidFill>
                  <a:srgbClr val="09234F"/>
                </a:solidFill>
                <a:latin typeface="Microsoft YaHei" panose="020B0503020204020204" pitchFamily="34" charset="-122"/>
                <a:ea typeface="Microsoft YaHei" panose="020B0503020204020204" pitchFamily="34" charset="-122"/>
              </a:rPr>
              <a:t>文件流输入</a:t>
            </a:r>
            <a:endParaRPr kumimoji="1" lang="zh-CN" altLang="en-US" sz="1800"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endParaRPr>
          </a:p>
        </p:txBody>
      </p:sp>
      <p:sp>
        <p:nvSpPr>
          <p:cNvPr id="18" name="圆角矩形 101">
            <a:extLst>
              <a:ext uri="{FF2B5EF4-FFF2-40B4-BE49-F238E27FC236}">
                <a16:creationId xmlns:a16="http://schemas.microsoft.com/office/drawing/2014/main" id="{7BF79BEB-6340-4971-8855-8F6C40E2696B}"/>
              </a:ext>
            </a:extLst>
          </p:cNvPr>
          <p:cNvSpPr/>
          <p:nvPr/>
        </p:nvSpPr>
        <p:spPr>
          <a:xfrm>
            <a:off x="5046133" y="1751593"/>
            <a:ext cx="2235199" cy="379708"/>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懒加载与着色</a:t>
            </a:r>
          </a:p>
        </p:txBody>
      </p:sp>
      <p:sp>
        <p:nvSpPr>
          <p:cNvPr id="19" name="圆角矩形 102">
            <a:extLst>
              <a:ext uri="{FF2B5EF4-FFF2-40B4-BE49-F238E27FC236}">
                <a16:creationId xmlns:a16="http://schemas.microsoft.com/office/drawing/2014/main" id="{94682AB6-90CC-4D95-94E2-E267319AF121}"/>
              </a:ext>
            </a:extLst>
          </p:cNvPr>
          <p:cNvSpPr/>
          <p:nvPr/>
        </p:nvSpPr>
        <p:spPr>
          <a:xfrm>
            <a:off x="8932404" y="1751593"/>
            <a:ext cx="1518835" cy="379708"/>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跨页面调用</a:t>
            </a:r>
          </a:p>
        </p:txBody>
      </p:sp>
      <p:sp>
        <p:nvSpPr>
          <p:cNvPr id="20" name="文本框 19">
            <a:extLst>
              <a:ext uri="{FF2B5EF4-FFF2-40B4-BE49-F238E27FC236}">
                <a16:creationId xmlns:a16="http://schemas.microsoft.com/office/drawing/2014/main" id="{1B178398-EC8D-49AD-9EF9-23C596C2EECF}"/>
              </a:ext>
            </a:extLst>
          </p:cNvPr>
          <p:cNvSpPr txBox="1"/>
          <p:nvPr/>
        </p:nvSpPr>
        <p:spPr>
          <a:xfrm>
            <a:off x="1025147" y="2263140"/>
            <a:ext cx="2942420" cy="2964145"/>
          </a:xfrm>
          <a:prstGeom prst="rect">
            <a:avLst/>
          </a:prstGeom>
          <a:noFill/>
        </p:spPr>
        <p:txBody>
          <a:bodyPr wrap="square" rtlCol="0">
            <a:spAutoFit/>
          </a:bodyPr>
          <a:lstStyle/>
          <a:p>
            <a:pPr defTabSz="914377">
              <a:lnSpc>
                <a:spcPct val="150000"/>
              </a:lnSpc>
              <a:defRPr/>
            </a:pPr>
            <a:r>
              <a:rPr kumimoji="0" lang="en" altLang="zh-CN" sz="1400" b="0" i="0" u="none" strike="noStrike" kern="1200" cap="none" spc="0" normalizeH="0" baseline="0" noProof="0" dirty="0" err="1">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PDF.js</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的核心功能之一是从文件中获取</a:t>
            </a:r>
            <a:r>
              <a:rPr kumimoji="0" lang="en"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数据并进行渲染。它通过接受一个包含文件</a:t>
            </a:r>
            <a:r>
              <a:rPr kumimoji="0" lang="en"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URL</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的参数来加载文件。由于浏览器的安全性限制，无法直接读取和加载用户系统上的文件。将文件保存在远程服务器上并通过该路径作为输入进行</a:t>
            </a:r>
            <a:r>
              <a:rPr kumimoji="0" lang="en"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预览成为通用解决方案。这种方式会给网络和后端带来很大的负担与开销。</a:t>
            </a:r>
          </a:p>
        </p:txBody>
      </p:sp>
      <p:sp>
        <p:nvSpPr>
          <p:cNvPr id="21" name="文本框 20">
            <a:extLst>
              <a:ext uri="{FF2B5EF4-FFF2-40B4-BE49-F238E27FC236}">
                <a16:creationId xmlns:a16="http://schemas.microsoft.com/office/drawing/2014/main" id="{E9C2295B-FA61-4B5F-AA29-A811661CD60E}"/>
              </a:ext>
            </a:extLst>
          </p:cNvPr>
          <p:cNvSpPr txBox="1"/>
          <p:nvPr/>
        </p:nvSpPr>
        <p:spPr>
          <a:xfrm>
            <a:off x="4636252" y="2263140"/>
            <a:ext cx="2880427" cy="2641044"/>
          </a:xfrm>
          <a:prstGeom prst="rect">
            <a:avLst/>
          </a:prstGeom>
          <a:noFill/>
        </p:spPr>
        <p:txBody>
          <a:bodyPr wrap="square" rtlCol="0">
            <a:spAutoFit/>
          </a:bodyPr>
          <a:lstStyle/>
          <a:p>
            <a:pPr defTabSz="914377">
              <a:lnSpc>
                <a:spcPct val="150000"/>
              </a:lnSpc>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懒加载则是一种优化资源使用的技术，</a:t>
            </a:r>
            <a:r>
              <a:rPr kumimoji="0" lang="en" altLang="zh-CN" sz="1400" b="0" i="0" u="none" strike="noStrike" kern="1200" cap="none" spc="0" normalizeH="0" baseline="0" noProof="0" dirty="0" err="1">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pdf.js</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引入了该技术，通过仅渲染将要显示的页面并隐藏多余内容以达到节约浏览器资源的目的。</a:t>
            </a:r>
            <a:r>
              <a:rPr lang="zh-CN"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此方法的运用导致着色效果消失，因为在页面超出可渲染数量后，原先存在的页面会被销毁，需要重新进行渲染。 </a:t>
            </a:r>
            <a:endPar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endParaRPr>
          </a:p>
        </p:txBody>
      </p:sp>
      <p:sp>
        <p:nvSpPr>
          <p:cNvPr id="22" name="文本框 21">
            <a:extLst>
              <a:ext uri="{FF2B5EF4-FFF2-40B4-BE49-F238E27FC236}">
                <a16:creationId xmlns:a16="http://schemas.microsoft.com/office/drawing/2014/main" id="{3BCFAD4C-9F73-43A7-AE3C-21C3CACE82E2}"/>
              </a:ext>
            </a:extLst>
          </p:cNvPr>
          <p:cNvSpPr txBox="1"/>
          <p:nvPr/>
        </p:nvSpPr>
        <p:spPr>
          <a:xfrm>
            <a:off x="8317099" y="2263140"/>
            <a:ext cx="2880427" cy="264097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a:t>
            </a:r>
            <a:r>
              <a:rPr lang="en-US" altLang="zh-CN" sz="1400" dirty="0" err="1">
                <a:solidFill>
                  <a:srgbClr val="000000">
                    <a:lumMod val="75000"/>
                    <a:lumOff val="25000"/>
                  </a:srgbClr>
                </a:solidFill>
                <a:latin typeface="Microsoft YaHei Light" panose="020B0502040204020203" pitchFamily="34" charset="-122"/>
                <a:ea typeface="Microsoft YaHei Light" panose="020B0502040204020203" pitchFamily="34" charset="-122"/>
              </a:rPr>
              <a:t>js</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主要通过</a:t>
            </a:r>
            <a:r>
              <a:rPr lang="en-US" altLang="zh-CN" sz="1400" dirty="0" err="1">
                <a:solidFill>
                  <a:srgbClr val="000000">
                    <a:lumMod val="75000"/>
                    <a:lumOff val="25000"/>
                  </a:srgbClr>
                </a:solidFill>
                <a:latin typeface="Microsoft YaHei Light" panose="020B0502040204020203" pitchFamily="34" charset="-122"/>
                <a:ea typeface="Microsoft YaHei Light" panose="020B0502040204020203" pitchFamily="34" charset="-122"/>
              </a:rPr>
              <a:t>iframe</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进行显示，而在系统开发中我们使用</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VUE</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作为开发框架，这将导致在转化为</a:t>
            </a:r>
            <a:r>
              <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HTML</a:t>
            </a: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文件时，嵌入页面与其父页面间无法进行直接通信。</a:t>
            </a:r>
            <a:endParaRPr lang="en-US" altLang="zh-CN" sz="1400" dirty="0">
              <a:solidFill>
                <a:srgbClr val="000000">
                  <a:lumMod val="75000"/>
                  <a:lumOff val="25000"/>
                </a:srgbClr>
              </a:solidFill>
              <a:latin typeface="Microsoft YaHei Light" panose="020B0502040204020203" pitchFamily="34" charset="-122"/>
              <a:ea typeface="Microsoft YaHei Light" panose="020B0502040204020203" pitchFamily="34" charset="-122"/>
            </a:endParaRPr>
          </a:p>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本项目主要通过将通信的属性与函数通过浏览器对象进行访问来解决这一问题。</a:t>
            </a:r>
          </a:p>
        </p:txBody>
      </p:sp>
      <p:sp>
        <p:nvSpPr>
          <p:cNvPr id="28" name="矩形 27">
            <a:extLst>
              <a:ext uri="{FF2B5EF4-FFF2-40B4-BE49-F238E27FC236}">
                <a16:creationId xmlns:a16="http://schemas.microsoft.com/office/drawing/2014/main" id="{C6B7DA9C-15D5-48DB-996A-AFA0BA8C312A}"/>
              </a:ext>
            </a:extLst>
          </p:cNvPr>
          <p:cNvSpPr/>
          <p:nvPr/>
        </p:nvSpPr>
        <p:spPr>
          <a:xfrm>
            <a:off x="2312517" y="2174362"/>
            <a:ext cx="364211" cy="45719"/>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9" name="矩形 28">
            <a:extLst>
              <a:ext uri="{FF2B5EF4-FFF2-40B4-BE49-F238E27FC236}">
                <a16:creationId xmlns:a16="http://schemas.microsoft.com/office/drawing/2014/main" id="{693668D2-A363-4209-87E2-1DC6F0E9A56F}"/>
              </a:ext>
            </a:extLst>
          </p:cNvPr>
          <p:cNvSpPr/>
          <p:nvPr/>
        </p:nvSpPr>
        <p:spPr>
          <a:xfrm>
            <a:off x="5894360" y="2174362"/>
            <a:ext cx="364211" cy="45719"/>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矩形 29">
            <a:extLst>
              <a:ext uri="{FF2B5EF4-FFF2-40B4-BE49-F238E27FC236}">
                <a16:creationId xmlns:a16="http://schemas.microsoft.com/office/drawing/2014/main" id="{B347856D-DFBF-4E1A-81A8-48782A576A4E}"/>
              </a:ext>
            </a:extLst>
          </p:cNvPr>
          <p:cNvSpPr/>
          <p:nvPr/>
        </p:nvSpPr>
        <p:spPr>
          <a:xfrm>
            <a:off x="9575207" y="2174362"/>
            <a:ext cx="364211" cy="45719"/>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pic>
        <p:nvPicPr>
          <p:cNvPr id="23" name="图片 22">
            <a:extLst>
              <a:ext uri="{FF2B5EF4-FFF2-40B4-BE49-F238E27FC236}">
                <a16:creationId xmlns:a16="http://schemas.microsoft.com/office/drawing/2014/main" id="{B586D6E3-AB2F-4563-B07A-2C6BC29222C6}"/>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193541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文件流输入</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9" name="右箭头 4">
            <a:extLst>
              <a:ext uri="{FF2B5EF4-FFF2-40B4-BE49-F238E27FC236}">
                <a16:creationId xmlns:a16="http://schemas.microsoft.com/office/drawing/2014/main" id="{D5B53C69-8367-486B-863C-5CFE2E7D59EE}"/>
              </a:ext>
            </a:extLst>
          </p:cNvPr>
          <p:cNvSpPr/>
          <p:nvPr/>
        </p:nvSpPr>
        <p:spPr>
          <a:xfrm>
            <a:off x="481402" y="2329930"/>
            <a:ext cx="11229196" cy="422309"/>
          </a:xfrm>
          <a:prstGeom prst="rightArrow">
            <a:avLst/>
          </a:prstGeom>
          <a:solidFill>
            <a:srgbClr val="081E4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10" name="组合 9">
            <a:extLst>
              <a:ext uri="{FF2B5EF4-FFF2-40B4-BE49-F238E27FC236}">
                <a16:creationId xmlns:a16="http://schemas.microsoft.com/office/drawing/2014/main" id="{EDEC9751-DF53-42C1-90FC-D5AB8C3F48E6}"/>
              </a:ext>
            </a:extLst>
          </p:cNvPr>
          <p:cNvGrpSpPr/>
          <p:nvPr/>
        </p:nvGrpSpPr>
        <p:grpSpPr>
          <a:xfrm>
            <a:off x="1028461" y="1968259"/>
            <a:ext cx="1112293" cy="1112293"/>
            <a:chOff x="1591564" y="2429301"/>
            <a:chExt cx="1112293" cy="1112293"/>
          </a:xfrm>
        </p:grpSpPr>
        <p:sp>
          <p:nvSpPr>
            <p:cNvPr id="11" name="椭圆 10">
              <a:extLst>
                <a:ext uri="{FF2B5EF4-FFF2-40B4-BE49-F238E27FC236}">
                  <a16:creationId xmlns:a16="http://schemas.microsoft.com/office/drawing/2014/main" id="{BFF3D155-6D65-4964-B2EF-40DE136D4919}"/>
                </a:ext>
              </a:extLst>
            </p:cNvPr>
            <p:cNvSpPr/>
            <p:nvPr/>
          </p:nvSpPr>
          <p:spPr>
            <a:xfrm>
              <a:off x="1591564" y="2429301"/>
              <a:ext cx="1112293" cy="1112293"/>
            </a:xfrm>
            <a:prstGeom prst="ellipse">
              <a:avLst/>
            </a:prstGeom>
            <a:solidFill>
              <a:srgbClr val="081E45"/>
            </a:solidFill>
            <a:ln w="57150" cap="flat" cmpd="sng" algn="ctr">
              <a:solidFill>
                <a:srgbClr val="FFFFFF"/>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 name="椭圆 11">
              <a:extLst>
                <a:ext uri="{FF2B5EF4-FFF2-40B4-BE49-F238E27FC236}">
                  <a16:creationId xmlns:a16="http://schemas.microsoft.com/office/drawing/2014/main" id="{CD2DF139-E44C-47B0-A9AB-04ADC950C667}"/>
                </a:ext>
              </a:extLst>
            </p:cNvPr>
            <p:cNvSpPr/>
            <p:nvPr/>
          </p:nvSpPr>
          <p:spPr>
            <a:xfrm>
              <a:off x="1735097" y="2572834"/>
              <a:ext cx="825227" cy="825227"/>
            </a:xfrm>
            <a:prstGeom prst="ellipse">
              <a:avLst/>
            </a:prstGeom>
            <a:noFill/>
            <a:ln w="12700" cap="flat" cmpd="sng" algn="ctr">
              <a:solidFill>
                <a:srgbClr val="FFFFFF"/>
              </a:solidFill>
              <a:prstDash val="dash"/>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3" name="Freeform 8">
              <a:extLst>
                <a:ext uri="{FF2B5EF4-FFF2-40B4-BE49-F238E27FC236}">
                  <a16:creationId xmlns:a16="http://schemas.microsoft.com/office/drawing/2014/main" id="{F7CE1B4B-787F-4897-AEF3-1E6C119EFF3F}"/>
                </a:ext>
              </a:extLst>
            </p:cNvPr>
            <p:cNvSpPr>
              <a:spLocks noEditPoints="1"/>
            </p:cNvSpPr>
            <p:nvPr/>
          </p:nvSpPr>
          <p:spPr bwMode="auto">
            <a:xfrm>
              <a:off x="1913157" y="2774324"/>
              <a:ext cx="543599" cy="404330"/>
            </a:xfrm>
            <a:custGeom>
              <a:avLst/>
              <a:gdLst>
                <a:gd name="T0" fmla="*/ 115 w 183"/>
                <a:gd name="T1" fmla="*/ 58 h 136"/>
                <a:gd name="T2" fmla="*/ 57 w 183"/>
                <a:gd name="T3" fmla="*/ 0 h 136"/>
                <a:gd name="T4" fmla="*/ 0 w 183"/>
                <a:gd name="T5" fmla="*/ 58 h 136"/>
                <a:gd name="T6" fmla="*/ 57 w 183"/>
                <a:gd name="T7" fmla="*/ 116 h 136"/>
                <a:gd name="T8" fmla="*/ 115 w 183"/>
                <a:gd name="T9" fmla="*/ 58 h 136"/>
                <a:gd name="T10" fmla="*/ 17 w 183"/>
                <a:gd name="T11" fmla="*/ 56 h 136"/>
                <a:gd name="T12" fmla="*/ 17 w 183"/>
                <a:gd name="T13" fmla="*/ 57 h 136"/>
                <a:gd name="T14" fmla="*/ 13 w 183"/>
                <a:gd name="T15" fmla="*/ 62 h 136"/>
                <a:gd name="T16" fmla="*/ 8 w 183"/>
                <a:gd name="T17" fmla="*/ 57 h 136"/>
                <a:gd name="T18" fmla="*/ 8 w 183"/>
                <a:gd name="T19" fmla="*/ 54 h 136"/>
                <a:gd name="T20" fmla="*/ 8 w 183"/>
                <a:gd name="T21" fmla="*/ 54 h 136"/>
                <a:gd name="T22" fmla="*/ 50 w 183"/>
                <a:gd name="T23" fmla="*/ 11 h 136"/>
                <a:gd name="T24" fmla="*/ 50 w 183"/>
                <a:gd name="T25" fmla="*/ 11 h 136"/>
                <a:gd name="T26" fmla="*/ 57 w 183"/>
                <a:gd name="T27" fmla="*/ 11 h 136"/>
                <a:gd name="T28" fmla="*/ 61 w 183"/>
                <a:gd name="T29" fmla="*/ 16 h 136"/>
                <a:gd name="T30" fmla="*/ 57 w 183"/>
                <a:gd name="T31" fmla="*/ 21 h 136"/>
                <a:gd name="T32" fmla="*/ 52 w 183"/>
                <a:gd name="T33" fmla="*/ 21 h 136"/>
                <a:gd name="T34" fmla="*/ 17 w 183"/>
                <a:gd name="T35" fmla="*/ 56 h 136"/>
                <a:gd name="T36" fmla="*/ 45 w 183"/>
                <a:gd name="T37" fmla="*/ 58 h 136"/>
                <a:gd name="T38" fmla="*/ 57 w 183"/>
                <a:gd name="T39" fmla="*/ 46 h 136"/>
                <a:gd name="T40" fmla="*/ 70 w 183"/>
                <a:gd name="T41" fmla="*/ 58 h 136"/>
                <a:gd name="T42" fmla="*/ 57 w 183"/>
                <a:gd name="T43" fmla="*/ 70 h 136"/>
                <a:gd name="T44" fmla="*/ 45 w 183"/>
                <a:gd name="T45" fmla="*/ 58 h 136"/>
                <a:gd name="T46" fmla="*/ 172 w 183"/>
                <a:gd name="T47" fmla="*/ 51 h 136"/>
                <a:gd name="T48" fmla="*/ 150 w 183"/>
                <a:gd name="T49" fmla="*/ 57 h 136"/>
                <a:gd name="T50" fmla="*/ 156 w 183"/>
                <a:gd name="T51" fmla="*/ 80 h 136"/>
                <a:gd name="T52" fmla="*/ 156 w 183"/>
                <a:gd name="T53" fmla="*/ 80 h 136"/>
                <a:gd name="T54" fmla="*/ 90 w 183"/>
                <a:gd name="T55" fmla="*/ 120 h 136"/>
                <a:gd name="T56" fmla="*/ 90 w 183"/>
                <a:gd name="T57" fmla="*/ 115 h 136"/>
                <a:gd name="T58" fmla="*/ 57 w 183"/>
                <a:gd name="T59" fmla="*/ 124 h 136"/>
                <a:gd name="T60" fmla="*/ 24 w 183"/>
                <a:gd name="T61" fmla="*/ 115 h 136"/>
                <a:gd name="T62" fmla="*/ 24 w 183"/>
                <a:gd name="T63" fmla="*/ 128 h 136"/>
                <a:gd name="T64" fmla="*/ 33 w 183"/>
                <a:gd name="T65" fmla="*/ 136 h 136"/>
                <a:gd name="T66" fmla="*/ 82 w 183"/>
                <a:gd name="T67" fmla="*/ 136 h 136"/>
                <a:gd name="T68" fmla="*/ 90 w 183"/>
                <a:gd name="T69" fmla="*/ 128 h 136"/>
                <a:gd name="T70" fmla="*/ 90 w 183"/>
                <a:gd name="T71" fmla="*/ 128 h 136"/>
                <a:gd name="T72" fmla="*/ 164 w 183"/>
                <a:gd name="T73" fmla="*/ 82 h 136"/>
                <a:gd name="T74" fmla="*/ 178 w 183"/>
                <a:gd name="T75" fmla="*/ 74 h 136"/>
                <a:gd name="T76" fmla="*/ 172 w 183"/>
                <a:gd name="T77" fmla="*/ 51 h 136"/>
                <a:gd name="T78" fmla="*/ 162 w 183"/>
                <a:gd name="T79" fmla="*/ 65 h 136"/>
                <a:gd name="T80" fmla="*/ 158 w 183"/>
                <a:gd name="T81" fmla="*/ 60 h 136"/>
                <a:gd name="T82" fmla="*/ 162 w 183"/>
                <a:gd name="T83" fmla="*/ 56 h 136"/>
                <a:gd name="T84" fmla="*/ 167 w 183"/>
                <a:gd name="T85" fmla="*/ 60 h 136"/>
                <a:gd name="T86" fmla="*/ 162 w 183"/>
                <a:gd name="T87" fmla="*/ 6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3" h="136">
                  <a:moveTo>
                    <a:pt x="115" y="58"/>
                  </a:moveTo>
                  <a:cubicBezTo>
                    <a:pt x="115" y="26"/>
                    <a:pt x="89" y="0"/>
                    <a:pt x="57" y="0"/>
                  </a:cubicBezTo>
                  <a:cubicBezTo>
                    <a:pt x="25" y="0"/>
                    <a:pt x="0" y="26"/>
                    <a:pt x="0" y="58"/>
                  </a:cubicBezTo>
                  <a:cubicBezTo>
                    <a:pt x="0" y="90"/>
                    <a:pt x="25" y="116"/>
                    <a:pt x="57" y="116"/>
                  </a:cubicBezTo>
                  <a:cubicBezTo>
                    <a:pt x="89" y="116"/>
                    <a:pt x="115" y="90"/>
                    <a:pt x="115" y="58"/>
                  </a:cubicBezTo>
                  <a:close/>
                  <a:moveTo>
                    <a:pt x="17" y="56"/>
                  </a:moveTo>
                  <a:cubicBezTo>
                    <a:pt x="17" y="57"/>
                    <a:pt x="17" y="57"/>
                    <a:pt x="17" y="57"/>
                  </a:cubicBezTo>
                  <a:cubicBezTo>
                    <a:pt x="17" y="60"/>
                    <a:pt x="15" y="62"/>
                    <a:pt x="13" y="62"/>
                  </a:cubicBezTo>
                  <a:cubicBezTo>
                    <a:pt x="10" y="62"/>
                    <a:pt x="8" y="60"/>
                    <a:pt x="8" y="57"/>
                  </a:cubicBezTo>
                  <a:cubicBezTo>
                    <a:pt x="8" y="54"/>
                    <a:pt x="8" y="54"/>
                    <a:pt x="8" y="54"/>
                  </a:cubicBezTo>
                  <a:cubicBezTo>
                    <a:pt x="8" y="54"/>
                    <a:pt x="8" y="54"/>
                    <a:pt x="8" y="54"/>
                  </a:cubicBezTo>
                  <a:cubicBezTo>
                    <a:pt x="9" y="31"/>
                    <a:pt x="27" y="12"/>
                    <a:pt x="50" y="11"/>
                  </a:cubicBezTo>
                  <a:cubicBezTo>
                    <a:pt x="50" y="11"/>
                    <a:pt x="50" y="11"/>
                    <a:pt x="50" y="11"/>
                  </a:cubicBezTo>
                  <a:cubicBezTo>
                    <a:pt x="57" y="11"/>
                    <a:pt x="57" y="11"/>
                    <a:pt x="57" y="11"/>
                  </a:cubicBezTo>
                  <a:cubicBezTo>
                    <a:pt x="59" y="11"/>
                    <a:pt x="61" y="13"/>
                    <a:pt x="61" y="16"/>
                  </a:cubicBezTo>
                  <a:cubicBezTo>
                    <a:pt x="61" y="19"/>
                    <a:pt x="59" y="21"/>
                    <a:pt x="57" y="21"/>
                  </a:cubicBezTo>
                  <a:cubicBezTo>
                    <a:pt x="52" y="21"/>
                    <a:pt x="52" y="21"/>
                    <a:pt x="52" y="21"/>
                  </a:cubicBezTo>
                  <a:cubicBezTo>
                    <a:pt x="33" y="21"/>
                    <a:pt x="17" y="36"/>
                    <a:pt x="17" y="56"/>
                  </a:cubicBezTo>
                  <a:close/>
                  <a:moveTo>
                    <a:pt x="45" y="58"/>
                  </a:moveTo>
                  <a:cubicBezTo>
                    <a:pt x="45" y="51"/>
                    <a:pt x="50" y="46"/>
                    <a:pt x="57" y="46"/>
                  </a:cubicBezTo>
                  <a:cubicBezTo>
                    <a:pt x="64" y="46"/>
                    <a:pt x="70" y="51"/>
                    <a:pt x="70" y="58"/>
                  </a:cubicBezTo>
                  <a:cubicBezTo>
                    <a:pt x="70" y="65"/>
                    <a:pt x="64" y="70"/>
                    <a:pt x="57" y="70"/>
                  </a:cubicBezTo>
                  <a:cubicBezTo>
                    <a:pt x="50" y="70"/>
                    <a:pt x="45" y="65"/>
                    <a:pt x="45" y="58"/>
                  </a:cubicBezTo>
                  <a:close/>
                  <a:moveTo>
                    <a:pt x="172" y="51"/>
                  </a:moveTo>
                  <a:cubicBezTo>
                    <a:pt x="164" y="47"/>
                    <a:pt x="154" y="50"/>
                    <a:pt x="150" y="57"/>
                  </a:cubicBezTo>
                  <a:cubicBezTo>
                    <a:pt x="145" y="65"/>
                    <a:pt x="148" y="75"/>
                    <a:pt x="156" y="80"/>
                  </a:cubicBezTo>
                  <a:cubicBezTo>
                    <a:pt x="156" y="80"/>
                    <a:pt x="156" y="80"/>
                    <a:pt x="156" y="80"/>
                  </a:cubicBezTo>
                  <a:cubicBezTo>
                    <a:pt x="143" y="104"/>
                    <a:pt x="118" y="120"/>
                    <a:pt x="90" y="120"/>
                  </a:cubicBezTo>
                  <a:cubicBezTo>
                    <a:pt x="90" y="115"/>
                    <a:pt x="90" y="115"/>
                    <a:pt x="90" y="115"/>
                  </a:cubicBezTo>
                  <a:cubicBezTo>
                    <a:pt x="80" y="120"/>
                    <a:pt x="69" y="124"/>
                    <a:pt x="57" y="124"/>
                  </a:cubicBezTo>
                  <a:cubicBezTo>
                    <a:pt x="45" y="124"/>
                    <a:pt x="34" y="120"/>
                    <a:pt x="24" y="115"/>
                  </a:cubicBezTo>
                  <a:cubicBezTo>
                    <a:pt x="24" y="128"/>
                    <a:pt x="24" y="128"/>
                    <a:pt x="24" y="128"/>
                  </a:cubicBezTo>
                  <a:cubicBezTo>
                    <a:pt x="24" y="132"/>
                    <a:pt x="28" y="136"/>
                    <a:pt x="33" y="136"/>
                  </a:cubicBezTo>
                  <a:cubicBezTo>
                    <a:pt x="82" y="136"/>
                    <a:pt x="82" y="136"/>
                    <a:pt x="82" y="136"/>
                  </a:cubicBezTo>
                  <a:cubicBezTo>
                    <a:pt x="87" y="136"/>
                    <a:pt x="90" y="132"/>
                    <a:pt x="90" y="128"/>
                  </a:cubicBezTo>
                  <a:cubicBezTo>
                    <a:pt x="90" y="128"/>
                    <a:pt x="90" y="128"/>
                    <a:pt x="90" y="128"/>
                  </a:cubicBezTo>
                  <a:cubicBezTo>
                    <a:pt x="121" y="128"/>
                    <a:pt x="150" y="110"/>
                    <a:pt x="164" y="82"/>
                  </a:cubicBezTo>
                  <a:cubicBezTo>
                    <a:pt x="170" y="82"/>
                    <a:pt x="175" y="79"/>
                    <a:pt x="178" y="74"/>
                  </a:cubicBezTo>
                  <a:cubicBezTo>
                    <a:pt x="183" y="66"/>
                    <a:pt x="180" y="56"/>
                    <a:pt x="172" y="51"/>
                  </a:cubicBezTo>
                  <a:close/>
                  <a:moveTo>
                    <a:pt x="162" y="65"/>
                  </a:moveTo>
                  <a:cubicBezTo>
                    <a:pt x="160" y="65"/>
                    <a:pt x="158" y="63"/>
                    <a:pt x="158" y="60"/>
                  </a:cubicBezTo>
                  <a:cubicBezTo>
                    <a:pt x="158" y="58"/>
                    <a:pt x="160" y="56"/>
                    <a:pt x="162" y="56"/>
                  </a:cubicBezTo>
                  <a:cubicBezTo>
                    <a:pt x="165" y="56"/>
                    <a:pt x="167" y="58"/>
                    <a:pt x="167" y="60"/>
                  </a:cubicBezTo>
                  <a:cubicBezTo>
                    <a:pt x="167" y="63"/>
                    <a:pt x="165" y="65"/>
                    <a:pt x="162" y="6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mn-ea"/>
                <a:cs typeface="+mn-cs"/>
              </a:endParaRPr>
            </a:p>
          </p:txBody>
        </p:sp>
      </p:grpSp>
      <p:grpSp>
        <p:nvGrpSpPr>
          <p:cNvPr id="14" name="组合 13">
            <a:extLst>
              <a:ext uri="{FF2B5EF4-FFF2-40B4-BE49-F238E27FC236}">
                <a16:creationId xmlns:a16="http://schemas.microsoft.com/office/drawing/2014/main" id="{121CC5FB-F6FA-4E46-B29B-EA8D22999D6C}"/>
              </a:ext>
            </a:extLst>
          </p:cNvPr>
          <p:cNvGrpSpPr/>
          <p:nvPr/>
        </p:nvGrpSpPr>
        <p:grpSpPr>
          <a:xfrm>
            <a:off x="3310984" y="1968259"/>
            <a:ext cx="1112293" cy="1112293"/>
            <a:chOff x="3524428" y="2429301"/>
            <a:chExt cx="1112293" cy="1112293"/>
          </a:xfrm>
        </p:grpSpPr>
        <p:sp>
          <p:nvSpPr>
            <p:cNvPr id="15" name="椭圆 14">
              <a:extLst>
                <a:ext uri="{FF2B5EF4-FFF2-40B4-BE49-F238E27FC236}">
                  <a16:creationId xmlns:a16="http://schemas.microsoft.com/office/drawing/2014/main" id="{E3A7DC22-2DCE-489A-8294-41123656C161}"/>
                </a:ext>
              </a:extLst>
            </p:cNvPr>
            <p:cNvSpPr/>
            <p:nvPr/>
          </p:nvSpPr>
          <p:spPr>
            <a:xfrm>
              <a:off x="3524428" y="2429301"/>
              <a:ext cx="1112293" cy="1112293"/>
            </a:xfrm>
            <a:prstGeom prst="ellipse">
              <a:avLst/>
            </a:prstGeom>
            <a:solidFill>
              <a:srgbClr val="081E45"/>
            </a:solidFill>
            <a:ln w="57150" cap="flat" cmpd="sng" algn="ctr">
              <a:solidFill>
                <a:srgbClr val="FFFFFF"/>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6" name="椭圆 15">
              <a:extLst>
                <a:ext uri="{FF2B5EF4-FFF2-40B4-BE49-F238E27FC236}">
                  <a16:creationId xmlns:a16="http://schemas.microsoft.com/office/drawing/2014/main" id="{0CCE1184-58E8-41F8-A577-181AB58617C3}"/>
                </a:ext>
              </a:extLst>
            </p:cNvPr>
            <p:cNvSpPr/>
            <p:nvPr/>
          </p:nvSpPr>
          <p:spPr>
            <a:xfrm>
              <a:off x="3668907" y="2568084"/>
              <a:ext cx="825227" cy="825227"/>
            </a:xfrm>
            <a:prstGeom prst="ellipse">
              <a:avLst/>
            </a:prstGeom>
            <a:noFill/>
            <a:ln w="12700" cap="flat" cmpd="sng" algn="ctr">
              <a:solidFill>
                <a:srgbClr val="FFFFFF"/>
              </a:solidFill>
              <a:prstDash val="dash"/>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Freeform 74">
              <a:extLst>
                <a:ext uri="{FF2B5EF4-FFF2-40B4-BE49-F238E27FC236}">
                  <a16:creationId xmlns:a16="http://schemas.microsoft.com/office/drawing/2014/main" id="{DEA0E507-57F0-4C11-93B4-BDAF989B5D95}"/>
                </a:ext>
              </a:extLst>
            </p:cNvPr>
            <p:cNvSpPr>
              <a:spLocks noEditPoints="1"/>
            </p:cNvSpPr>
            <p:nvPr/>
          </p:nvSpPr>
          <p:spPr bwMode="auto">
            <a:xfrm>
              <a:off x="3853548" y="2789583"/>
              <a:ext cx="454052" cy="402688"/>
            </a:xfrm>
            <a:custGeom>
              <a:avLst/>
              <a:gdLst>
                <a:gd name="T0" fmla="*/ 127 w 167"/>
                <a:gd name="T1" fmla="*/ 22 h 148"/>
                <a:gd name="T2" fmla="*/ 74 w 167"/>
                <a:gd name="T3" fmla="*/ 0 h 148"/>
                <a:gd name="T4" fmla="*/ 0 w 167"/>
                <a:gd name="T5" fmla="*/ 74 h 148"/>
                <a:gd name="T6" fmla="*/ 74 w 167"/>
                <a:gd name="T7" fmla="*/ 148 h 148"/>
                <a:gd name="T8" fmla="*/ 143 w 167"/>
                <a:gd name="T9" fmla="*/ 99 h 148"/>
                <a:gd name="T10" fmla="*/ 70 w 167"/>
                <a:gd name="T11" fmla="*/ 79 h 148"/>
                <a:gd name="T12" fmla="*/ 127 w 167"/>
                <a:gd name="T13" fmla="*/ 22 h 148"/>
                <a:gd name="T14" fmla="*/ 147 w 167"/>
                <a:gd name="T15" fmla="*/ 19 h 148"/>
                <a:gd name="T16" fmla="*/ 93 w 167"/>
                <a:gd name="T17" fmla="*/ 73 h 148"/>
                <a:gd name="T18" fmla="*/ 164 w 167"/>
                <a:gd name="T19" fmla="*/ 92 h 148"/>
                <a:gd name="T20" fmla="*/ 167 w 167"/>
                <a:gd name="T21" fmla="*/ 69 h 148"/>
                <a:gd name="T22" fmla="*/ 147 w 167"/>
                <a:gd name="T23" fmla="*/ 1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7" h="148">
                  <a:moveTo>
                    <a:pt x="127" y="22"/>
                  </a:moveTo>
                  <a:cubicBezTo>
                    <a:pt x="113" y="8"/>
                    <a:pt x="95" y="0"/>
                    <a:pt x="74" y="0"/>
                  </a:cubicBezTo>
                  <a:cubicBezTo>
                    <a:pt x="33" y="0"/>
                    <a:pt x="0" y="33"/>
                    <a:pt x="0" y="74"/>
                  </a:cubicBezTo>
                  <a:cubicBezTo>
                    <a:pt x="0" y="115"/>
                    <a:pt x="33" y="148"/>
                    <a:pt x="74" y="148"/>
                  </a:cubicBezTo>
                  <a:cubicBezTo>
                    <a:pt x="106" y="148"/>
                    <a:pt x="133" y="127"/>
                    <a:pt x="143" y="99"/>
                  </a:cubicBezTo>
                  <a:cubicBezTo>
                    <a:pt x="70" y="79"/>
                    <a:pt x="70" y="79"/>
                    <a:pt x="70" y="79"/>
                  </a:cubicBezTo>
                  <a:lnTo>
                    <a:pt x="127" y="22"/>
                  </a:lnTo>
                  <a:close/>
                  <a:moveTo>
                    <a:pt x="147" y="19"/>
                  </a:moveTo>
                  <a:cubicBezTo>
                    <a:pt x="93" y="73"/>
                    <a:pt x="93" y="73"/>
                    <a:pt x="93" y="73"/>
                  </a:cubicBezTo>
                  <a:cubicBezTo>
                    <a:pt x="164" y="92"/>
                    <a:pt x="164" y="92"/>
                    <a:pt x="164" y="92"/>
                  </a:cubicBezTo>
                  <a:cubicBezTo>
                    <a:pt x="166" y="85"/>
                    <a:pt x="167" y="77"/>
                    <a:pt x="167" y="69"/>
                  </a:cubicBezTo>
                  <a:cubicBezTo>
                    <a:pt x="167" y="50"/>
                    <a:pt x="160" y="32"/>
                    <a:pt x="147" y="1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mn-ea"/>
                <a:cs typeface="+mn-cs"/>
              </a:endParaRPr>
            </a:p>
          </p:txBody>
        </p:sp>
      </p:grpSp>
      <p:grpSp>
        <p:nvGrpSpPr>
          <p:cNvPr id="18" name="组合 17">
            <a:extLst>
              <a:ext uri="{FF2B5EF4-FFF2-40B4-BE49-F238E27FC236}">
                <a16:creationId xmlns:a16="http://schemas.microsoft.com/office/drawing/2014/main" id="{9356C798-5CE6-430C-8B6B-EAE2419EB43D}"/>
              </a:ext>
            </a:extLst>
          </p:cNvPr>
          <p:cNvGrpSpPr/>
          <p:nvPr/>
        </p:nvGrpSpPr>
        <p:grpSpPr>
          <a:xfrm>
            <a:off x="5593507" y="1968259"/>
            <a:ext cx="1112293" cy="1112293"/>
            <a:chOff x="5457292" y="2429301"/>
            <a:chExt cx="1112293" cy="1112293"/>
          </a:xfrm>
        </p:grpSpPr>
        <p:sp>
          <p:nvSpPr>
            <p:cNvPr id="19" name="椭圆 18">
              <a:extLst>
                <a:ext uri="{FF2B5EF4-FFF2-40B4-BE49-F238E27FC236}">
                  <a16:creationId xmlns:a16="http://schemas.microsoft.com/office/drawing/2014/main" id="{C2E9D4F4-5088-4BA9-96FE-77E498A699BA}"/>
                </a:ext>
              </a:extLst>
            </p:cNvPr>
            <p:cNvSpPr/>
            <p:nvPr/>
          </p:nvSpPr>
          <p:spPr>
            <a:xfrm>
              <a:off x="5457292" y="2429301"/>
              <a:ext cx="1112293" cy="1112293"/>
            </a:xfrm>
            <a:prstGeom prst="ellipse">
              <a:avLst/>
            </a:prstGeom>
            <a:solidFill>
              <a:srgbClr val="081E45"/>
            </a:solidFill>
            <a:ln w="57150" cap="flat" cmpd="sng" algn="ctr">
              <a:solidFill>
                <a:srgbClr val="FFFFFF"/>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0" name="椭圆 19">
              <a:extLst>
                <a:ext uri="{FF2B5EF4-FFF2-40B4-BE49-F238E27FC236}">
                  <a16:creationId xmlns:a16="http://schemas.microsoft.com/office/drawing/2014/main" id="{FEF7A05B-0E7F-498B-8764-11602BF1B653}"/>
                </a:ext>
              </a:extLst>
            </p:cNvPr>
            <p:cNvSpPr/>
            <p:nvPr/>
          </p:nvSpPr>
          <p:spPr>
            <a:xfrm>
              <a:off x="5603339" y="2568084"/>
              <a:ext cx="825227" cy="825227"/>
            </a:xfrm>
            <a:prstGeom prst="ellipse">
              <a:avLst/>
            </a:prstGeom>
            <a:noFill/>
            <a:ln w="12700" cap="flat" cmpd="sng" algn="ctr">
              <a:solidFill>
                <a:srgbClr val="FFFFFF"/>
              </a:solidFill>
              <a:prstDash val="dash"/>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Freeform 86">
              <a:extLst>
                <a:ext uri="{FF2B5EF4-FFF2-40B4-BE49-F238E27FC236}">
                  <a16:creationId xmlns:a16="http://schemas.microsoft.com/office/drawing/2014/main" id="{00546391-238B-4754-9651-095A14FA5B51}"/>
                </a:ext>
              </a:extLst>
            </p:cNvPr>
            <p:cNvSpPr>
              <a:spLocks noEditPoints="1"/>
            </p:cNvSpPr>
            <p:nvPr/>
          </p:nvSpPr>
          <p:spPr bwMode="auto">
            <a:xfrm>
              <a:off x="5811254" y="2801637"/>
              <a:ext cx="404368" cy="402347"/>
            </a:xfrm>
            <a:custGeom>
              <a:avLst/>
              <a:gdLst>
                <a:gd name="T0" fmla="*/ 29 w 151"/>
                <a:gd name="T1" fmla="*/ 82 h 151"/>
                <a:gd name="T2" fmla="*/ 42 w 151"/>
                <a:gd name="T3" fmla="*/ 109 h 151"/>
                <a:gd name="T4" fmla="*/ 69 w 151"/>
                <a:gd name="T5" fmla="*/ 122 h 151"/>
                <a:gd name="T6" fmla="*/ 47 w 151"/>
                <a:gd name="T7" fmla="*/ 103 h 151"/>
                <a:gd name="T8" fmla="*/ 29 w 151"/>
                <a:gd name="T9" fmla="*/ 82 h 151"/>
                <a:gd name="T10" fmla="*/ 118 w 151"/>
                <a:gd name="T11" fmla="*/ 72 h 151"/>
                <a:gd name="T12" fmla="*/ 117 w 151"/>
                <a:gd name="T13" fmla="*/ 65 h 151"/>
                <a:gd name="T14" fmla="*/ 117 w 151"/>
                <a:gd name="T15" fmla="*/ 65 h 151"/>
                <a:gd name="T16" fmla="*/ 115 w 151"/>
                <a:gd name="T17" fmla="*/ 58 h 151"/>
                <a:gd name="T18" fmla="*/ 113 w 151"/>
                <a:gd name="T19" fmla="*/ 56 h 151"/>
                <a:gd name="T20" fmla="*/ 111 w 151"/>
                <a:gd name="T21" fmla="*/ 52 h 151"/>
                <a:gd name="T22" fmla="*/ 106 w 151"/>
                <a:gd name="T23" fmla="*/ 45 h 151"/>
                <a:gd name="T24" fmla="*/ 99 w 151"/>
                <a:gd name="T25" fmla="*/ 40 h 151"/>
                <a:gd name="T26" fmla="*/ 95 w 151"/>
                <a:gd name="T27" fmla="*/ 38 h 151"/>
                <a:gd name="T28" fmla="*/ 93 w 151"/>
                <a:gd name="T29" fmla="*/ 36 h 151"/>
                <a:gd name="T30" fmla="*/ 86 w 151"/>
                <a:gd name="T31" fmla="*/ 34 h 151"/>
                <a:gd name="T32" fmla="*/ 86 w 151"/>
                <a:gd name="T33" fmla="*/ 34 h 151"/>
                <a:gd name="T34" fmla="*/ 79 w 151"/>
                <a:gd name="T35" fmla="*/ 33 h 151"/>
                <a:gd name="T36" fmla="*/ 13 w 151"/>
                <a:gd name="T37" fmla="*/ 10 h 151"/>
                <a:gd name="T38" fmla="*/ 53 w 151"/>
                <a:gd name="T39" fmla="*/ 98 h 151"/>
                <a:gd name="T40" fmla="*/ 141 w 151"/>
                <a:gd name="T41" fmla="*/ 138 h 151"/>
                <a:gd name="T42" fmla="*/ 118 w 151"/>
                <a:gd name="T43" fmla="*/ 72 h 151"/>
                <a:gd name="T44" fmla="*/ 42 w 151"/>
                <a:gd name="T45" fmla="*/ 45 h 151"/>
                <a:gd name="T46" fmla="*/ 37 w 151"/>
                <a:gd name="T47" fmla="*/ 51 h 151"/>
                <a:gd name="T48" fmla="*/ 28 w 151"/>
                <a:gd name="T49" fmla="*/ 18 h 151"/>
                <a:gd name="T50" fmla="*/ 69 w 151"/>
                <a:gd name="T51" fmla="*/ 33 h 151"/>
                <a:gd name="T52" fmla="*/ 42 w 151"/>
                <a:gd name="T53" fmla="*/ 45 h 151"/>
                <a:gd name="T54" fmla="*/ 133 w 151"/>
                <a:gd name="T55" fmla="*/ 123 h 151"/>
                <a:gd name="T56" fmla="*/ 100 w 151"/>
                <a:gd name="T57" fmla="*/ 114 h 151"/>
                <a:gd name="T58" fmla="*/ 106 w 151"/>
                <a:gd name="T59" fmla="*/ 109 h 151"/>
                <a:gd name="T60" fmla="*/ 118 w 151"/>
                <a:gd name="T61" fmla="*/ 82 h 151"/>
                <a:gd name="T62" fmla="*/ 133 w 151"/>
                <a:gd name="T63" fmla="*/ 12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1" h="151">
                  <a:moveTo>
                    <a:pt x="29" y="82"/>
                  </a:moveTo>
                  <a:cubicBezTo>
                    <a:pt x="30" y="92"/>
                    <a:pt x="34" y="102"/>
                    <a:pt x="42" y="109"/>
                  </a:cubicBezTo>
                  <a:cubicBezTo>
                    <a:pt x="49" y="117"/>
                    <a:pt x="59" y="121"/>
                    <a:pt x="69" y="122"/>
                  </a:cubicBezTo>
                  <a:cubicBezTo>
                    <a:pt x="62" y="117"/>
                    <a:pt x="55" y="111"/>
                    <a:pt x="47" y="103"/>
                  </a:cubicBezTo>
                  <a:cubicBezTo>
                    <a:pt x="40" y="96"/>
                    <a:pt x="34" y="89"/>
                    <a:pt x="29" y="82"/>
                  </a:cubicBezTo>
                  <a:close/>
                  <a:moveTo>
                    <a:pt x="118" y="72"/>
                  </a:moveTo>
                  <a:cubicBezTo>
                    <a:pt x="118" y="70"/>
                    <a:pt x="118" y="67"/>
                    <a:pt x="117" y="65"/>
                  </a:cubicBezTo>
                  <a:cubicBezTo>
                    <a:pt x="117" y="65"/>
                    <a:pt x="117" y="65"/>
                    <a:pt x="117" y="65"/>
                  </a:cubicBezTo>
                  <a:cubicBezTo>
                    <a:pt x="116" y="63"/>
                    <a:pt x="116" y="60"/>
                    <a:pt x="115" y="58"/>
                  </a:cubicBezTo>
                  <a:cubicBezTo>
                    <a:pt x="114" y="58"/>
                    <a:pt x="114" y="57"/>
                    <a:pt x="113" y="56"/>
                  </a:cubicBezTo>
                  <a:cubicBezTo>
                    <a:pt x="113" y="55"/>
                    <a:pt x="112" y="53"/>
                    <a:pt x="111" y="52"/>
                  </a:cubicBezTo>
                  <a:cubicBezTo>
                    <a:pt x="109" y="49"/>
                    <a:pt x="108" y="47"/>
                    <a:pt x="106" y="45"/>
                  </a:cubicBezTo>
                  <a:cubicBezTo>
                    <a:pt x="104" y="43"/>
                    <a:pt x="101" y="42"/>
                    <a:pt x="99" y="40"/>
                  </a:cubicBezTo>
                  <a:cubicBezTo>
                    <a:pt x="98" y="39"/>
                    <a:pt x="96" y="38"/>
                    <a:pt x="95" y="38"/>
                  </a:cubicBezTo>
                  <a:cubicBezTo>
                    <a:pt x="94" y="37"/>
                    <a:pt x="93" y="37"/>
                    <a:pt x="93" y="36"/>
                  </a:cubicBezTo>
                  <a:cubicBezTo>
                    <a:pt x="91" y="35"/>
                    <a:pt x="88" y="35"/>
                    <a:pt x="86" y="34"/>
                  </a:cubicBezTo>
                  <a:cubicBezTo>
                    <a:pt x="86" y="34"/>
                    <a:pt x="86" y="34"/>
                    <a:pt x="86" y="34"/>
                  </a:cubicBezTo>
                  <a:cubicBezTo>
                    <a:pt x="84" y="33"/>
                    <a:pt x="81" y="33"/>
                    <a:pt x="79" y="33"/>
                  </a:cubicBezTo>
                  <a:cubicBezTo>
                    <a:pt x="50" y="10"/>
                    <a:pt x="23" y="0"/>
                    <a:pt x="13" y="10"/>
                  </a:cubicBezTo>
                  <a:cubicBezTo>
                    <a:pt x="0" y="23"/>
                    <a:pt x="18" y="62"/>
                    <a:pt x="53" y="98"/>
                  </a:cubicBezTo>
                  <a:cubicBezTo>
                    <a:pt x="89" y="133"/>
                    <a:pt x="128" y="151"/>
                    <a:pt x="141" y="138"/>
                  </a:cubicBezTo>
                  <a:cubicBezTo>
                    <a:pt x="151" y="128"/>
                    <a:pt x="141" y="101"/>
                    <a:pt x="118" y="72"/>
                  </a:cubicBezTo>
                  <a:close/>
                  <a:moveTo>
                    <a:pt x="42" y="45"/>
                  </a:moveTo>
                  <a:cubicBezTo>
                    <a:pt x="40" y="47"/>
                    <a:pt x="38" y="49"/>
                    <a:pt x="37" y="51"/>
                  </a:cubicBezTo>
                  <a:cubicBezTo>
                    <a:pt x="27" y="36"/>
                    <a:pt x="23" y="23"/>
                    <a:pt x="28" y="18"/>
                  </a:cubicBezTo>
                  <a:cubicBezTo>
                    <a:pt x="34" y="13"/>
                    <a:pt x="50" y="19"/>
                    <a:pt x="69" y="33"/>
                  </a:cubicBezTo>
                  <a:cubicBezTo>
                    <a:pt x="59" y="34"/>
                    <a:pt x="49" y="38"/>
                    <a:pt x="42" y="45"/>
                  </a:cubicBezTo>
                  <a:close/>
                  <a:moveTo>
                    <a:pt x="133" y="123"/>
                  </a:moveTo>
                  <a:cubicBezTo>
                    <a:pt x="128" y="128"/>
                    <a:pt x="115" y="124"/>
                    <a:pt x="100" y="114"/>
                  </a:cubicBezTo>
                  <a:cubicBezTo>
                    <a:pt x="102" y="113"/>
                    <a:pt x="104" y="111"/>
                    <a:pt x="106" y="109"/>
                  </a:cubicBezTo>
                  <a:cubicBezTo>
                    <a:pt x="113" y="102"/>
                    <a:pt x="117" y="92"/>
                    <a:pt x="118" y="82"/>
                  </a:cubicBezTo>
                  <a:cubicBezTo>
                    <a:pt x="132" y="101"/>
                    <a:pt x="138" y="117"/>
                    <a:pt x="133" y="12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mn-ea"/>
                <a:cs typeface="+mn-cs"/>
              </a:endParaRPr>
            </a:p>
          </p:txBody>
        </p:sp>
      </p:grpSp>
      <p:grpSp>
        <p:nvGrpSpPr>
          <p:cNvPr id="22" name="组合 21">
            <a:extLst>
              <a:ext uri="{FF2B5EF4-FFF2-40B4-BE49-F238E27FC236}">
                <a16:creationId xmlns:a16="http://schemas.microsoft.com/office/drawing/2014/main" id="{5CA819AA-B557-4ECB-9376-B27084E2D62E}"/>
              </a:ext>
            </a:extLst>
          </p:cNvPr>
          <p:cNvGrpSpPr/>
          <p:nvPr/>
        </p:nvGrpSpPr>
        <p:grpSpPr>
          <a:xfrm>
            <a:off x="7876030" y="1968259"/>
            <a:ext cx="1112293" cy="1112293"/>
            <a:chOff x="7390156" y="2429301"/>
            <a:chExt cx="1112293" cy="1112293"/>
          </a:xfrm>
        </p:grpSpPr>
        <p:sp>
          <p:nvSpPr>
            <p:cNvPr id="23" name="椭圆 22">
              <a:extLst>
                <a:ext uri="{FF2B5EF4-FFF2-40B4-BE49-F238E27FC236}">
                  <a16:creationId xmlns:a16="http://schemas.microsoft.com/office/drawing/2014/main" id="{C989E7C8-3CED-49A1-A9B8-E1E5403F9683}"/>
                </a:ext>
              </a:extLst>
            </p:cNvPr>
            <p:cNvSpPr/>
            <p:nvPr/>
          </p:nvSpPr>
          <p:spPr>
            <a:xfrm>
              <a:off x="7390156" y="2429301"/>
              <a:ext cx="1112293" cy="1112293"/>
            </a:xfrm>
            <a:prstGeom prst="ellipse">
              <a:avLst/>
            </a:prstGeom>
            <a:solidFill>
              <a:srgbClr val="081E45"/>
            </a:solidFill>
            <a:ln w="57150" cap="flat" cmpd="sng" algn="ctr">
              <a:solidFill>
                <a:srgbClr val="FFFFFF"/>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4" name="椭圆 23">
              <a:extLst>
                <a:ext uri="{FF2B5EF4-FFF2-40B4-BE49-F238E27FC236}">
                  <a16:creationId xmlns:a16="http://schemas.microsoft.com/office/drawing/2014/main" id="{0DE58E75-EADC-44E4-BACE-D25478710794}"/>
                </a:ext>
              </a:extLst>
            </p:cNvPr>
            <p:cNvSpPr/>
            <p:nvPr/>
          </p:nvSpPr>
          <p:spPr>
            <a:xfrm>
              <a:off x="7533688" y="2568084"/>
              <a:ext cx="825227" cy="825227"/>
            </a:xfrm>
            <a:prstGeom prst="ellipse">
              <a:avLst/>
            </a:prstGeom>
            <a:noFill/>
            <a:ln w="12700" cap="flat" cmpd="sng" algn="ctr">
              <a:solidFill>
                <a:srgbClr val="FFFFFF"/>
              </a:solidFill>
              <a:prstDash val="dash"/>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5" name="Freeform 103">
              <a:extLst>
                <a:ext uri="{FF2B5EF4-FFF2-40B4-BE49-F238E27FC236}">
                  <a16:creationId xmlns:a16="http://schemas.microsoft.com/office/drawing/2014/main" id="{7E0F21CF-76B6-4C9C-AAA2-C1DE822D397C}"/>
                </a:ext>
              </a:extLst>
            </p:cNvPr>
            <p:cNvSpPr>
              <a:spLocks noEditPoints="1"/>
            </p:cNvSpPr>
            <p:nvPr/>
          </p:nvSpPr>
          <p:spPr bwMode="auto">
            <a:xfrm>
              <a:off x="7812373" y="2737894"/>
              <a:ext cx="319230" cy="513049"/>
            </a:xfrm>
            <a:custGeom>
              <a:avLst/>
              <a:gdLst>
                <a:gd name="T0" fmla="*/ 88 w 106"/>
                <a:gd name="T1" fmla="*/ 94 h 170"/>
                <a:gd name="T2" fmla="*/ 55 w 106"/>
                <a:gd name="T3" fmla="*/ 107 h 170"/>
                <a:gd name="T4" fmla="*/ 72 w 106"/>
                <a:gd name="T5" fmla="*/ 170 h 170"/>
                <a:gd name="T6" fmla="*/ 84 w 106"/>
                <a:gd name="T7" fmla="*/ 149 h 170"/>
                <a:gd name="T8" fmla="*/ 106 w 106"/>
                <a:gd name="T9" fmla="*/ 161 h 170"/>
                <a:gd name="T10" fmla="*/ 88 w 106"/>
                <a:gd name="T11" fmla="*/ 94 h 170"/>
                <a:gd name="T12" fmla="*/ 52 w 106"/>
                <a:gd name="T13" fmla="*/ 21 h 170"/>
                <a:gd name="T14" fmla="*/ 23 w 106"/>
                <a:gd name="T15" fmla="*/ 50 h 170"/>
                <a:gd name="T16" fmla="*/ 52 w 106"/>
                <a:gd name="T17" fmla="*/ 78 h 170"/>
                <a:gd name="T18" fmla="*/ 81 w 106"/>
                <a:gd name="T19" fmla="*/ 50 h 170"/>
                <a:gd name="T20" fmla="*/ 52 w 106"/>
                <a:gd name="T21" fmla="*/ 21 h 170"/>
                <a:gd name="T22" fmla="*/ 101 w 106"/>
                <a:gd name="T23" fmla="*/ 50 h 170"/>
                <a:gd name="T24" fmla="*/ 52 w 106"/>
                <a:gd name="T25" fmla="*/ 0 h 170"/>
                <a:gd name="T26" fmla="*/ 2 w 106"/>
                <a:gd name="T27" fmla="*/ 50 h 170"/>
                <a:gd name="T28" fmla="*/ 52 w 106"/>
                <a:gd name="T29" fmla="*/ 99 h 170"/>
                <a:gd name="T30" fmla="*/ 101 w 106"/>
                <a:gd name="T31" fmla="*/ 50 h 170"/>
                <a:gd name="T32" fmla="*/ 52 w 106"/>
                <a:gd name="T33" fmla="*/ 87 h 170"/>
                <a:gd name="T34" fmla="*/ 15 w 106"/>
                <a:gd name="T35" fmla="*/ 50 h 170"/>
                <a:gd name="T36" fmla="*/ 52 w 106"/>
                <a:gd name="T37" fmla="*/ 13 h 170"/>
                <a:gd name="T38" fmla="*/ 89 w 106"/>
                <a:gd name="T39" fmla="*/ 50 h 170"/>
                <a:gd name="T40" fmla="*/ 52 w 106"/>
                <a:gd name="T41" fmla="*/ 87 h 170"/>
                <a:gd name="T42" fmla="*/ 0 w 106"/>
                <a:gd name="T43" fmla="*/ 148 h 170"/>
                <a:gd name="T44" fmla="*/ 21 w 106"/>
                <a:gd name="T45" fmla="*/ 135 h 170"/>
                <a:gd name="T46" fmla="*/ 34 w 106"/>
                <a:gd name="T47" fmla="*/ 157 h 170"/>
                <a:gd name="T48" fmla="*/ 47 w 106"/>
                <a:gd name="T49" fmla="*/ 107 h 170"/>
                <a:gd name="T50" fmla="*/ 14 w 106"/>
                <a:gd name="T51" fmla="*/ 93 h 170"/>
                <a:gd name="T52" fmla="*/ 0 w 106"/>
                <a:gd name="T53" fmla="*/ 1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70">
                  <a:moveTo>
                    <a:pt x="88" y="94"/>
                  </a:moveTo>
                  <a:cubicBezTo>
                    <a:pt x="79" y="101"/>
                    <a:pt x="68" y="106"/>
                    <a:pt x="55" y="107"/>
                  </a:cubicBezTo>
                  <a:cubicBezTo>
                    <a:pt x="72" y="170"/>
                    <a:pt x="72" y="170"/>
                    <a:pt x="72" y="170"/>
                  </a:cubicBezTo>
                  <a:cubicBezTo>
                    <a:pt x="84" y="149"/>
                    <a:pt x="84" y="149"/>
                    <a:pt x="84" y="149"/>
                  </a:cubicBezTo>
                  <a:cubicBezTo>
                    <a:pt x="106" y="161"/>
                    <a:pt x="106" y="161"/>
                    <a:pt x="106" y="161"/>
                  </a:cubicBezTo>
                  <a:lnTo>
                    <a:pt x="88" y="94"/>
                  </a:lnTo>
                  <a:close/>
                  <a:moveTo>
                    <a:pt x="52" y="21"/>
                  </a:moveTo>
                  <a:cubicBezTo>
                    <a:pt x="36" y="21"/>
                    <a:pt x="23" y="34"/>
                    <a:pt x="23" y="50"/>
                  </a:cubicBezTo>
                  <a:cubicBezTo>
                    <a:pt x="23" y="65"/>
                    <a:pt x="36" y="78"/>
                    <a:pt x="52" y="78"/>
                  </a:cubicBezTo>
                  <a:cubicBezTo>
                    <a:pt x="68" y="78"/>
                    <a:pt x="81" y="65"/>
                    <a:pt x="81" y="50"/>
                  </a:cubicBezTo>
                  <a:cubicBezTo>
                    <a:pt x="81" y="34"/>
                    <a:pt x="68" y="21"/>
                    <a:pt x="52" y="21"/>
                  </a:cubicBezTo>
                  <a:close/>
                  <a:moveTo>
                    <a:pt x="101" y="50"/>
                  </a:moveTo>
                  <a:cubicBezTo>
                    <a:pt x="101" y="22"/>
                    <a:pt x="79" y="0"/>
                    <a:pt x="52" y="0"/>
                  </a:cubicBezTo>
                  <a:cubicBezTo>
                    <a:pt x="24" y="0"/>
                    <a:pt x="2" y="22"/>
                    <a:pt x="2" y="50"/>
                  </a:cubicBezTo>
                  <a:cubicBezTo>
                    <a:pt x="2" y="77"/>
                    <a:pt x="24" y="99"/>
                    <a:pt x="52" y="99"/>
                  </a:cubicBezTo>
                  <a:cubicBezTo>
                    <a:pt x="79" y="99"/>
                    <a:pt x="101" y="77"/>
                    <a:pt x="101" y="50"/>
                  </a:cubicBezTo>
                  <a:close/>
                  <a:moveTo>
                    <a:pt x="52" y="87"/>
                  </a:moveTo>
                  <a:cubicBezTo>
                    <a:pt x="31" y="87"/>
                    <a:pt x="15" y="70"/>
                    <a:pt x="15" y="50"/>
                  </a:cubicBezTo>
                  <a:cubicBezTo>
                    <a:pt x="15" y="29"/>
                    <a:pt x="31" y="13"/>
                    <a:pt x="52" y="13"/>
                  </a:cubicBezTo>
                  <a:cubicBezTo>
                    <a:pt x="72" y="13"/>
                    <a:pt x="89" y="29"/>
                    <a:pt x="89" y="50"/>
                  </a:cubicBezTo>
                  <a:cubicBezTo>
                    <a:pt x="89" y="70"/>
                    <a:pt x="72" y="87"/>
                    <a:pt x="52" y="87"/>
                  </a:cubicBezTo>
                  <a:close/>
                  <a:moveTo>
                    <a:pt x="0" y="148"/>
                  </a:moveTo>
                  <a:cubicBezTo>
                    <a:pt x="21" y="135"/>
                    <a:pt x="21" y="135"/>
                    <a:pt x="21" y="135"/>
                  </a:cubicBezTo>
                  <a:cubicBezTo>
                    <a:pt x="34" y="157"/>
                    <a:pt x="34" y="157"/>
                    <a:pt x="34" y="157"/>
                  </a:cubicBezTo>
                  <a:cubicBezTo>
                    <a:pt x="47" y="107"/>
                    <a:pt x="47" y="107"/>
                    <a:pt x="47" y="107"/>
                  </a:cubicBezTo>
                  <a:cubicBezTo>
                    <a:pt x="35" y="106"/>
                    <a:pt x="23" y="101"/>
                    <a:pt x="14" y="93"/>
                  </a:cubicBezTo>
                  <a:lnTo>
                    <a:pt x="0" y="14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mn-ea"/>
                <a:cs typeface="+mn-cs"/>
              </a:endParaRPr>
            </a:p>
          </p:txBody>
        </p:sp>
      </p:grpSp>
      <p:grpSp>
        <p:nvGrpSpPr>
          <p:cNvPr id="26" name="组合 25">
            <a:extLst>
              <a:ext uri="{FF2B5EF4-FFF2-40B4-BE49-F238E27FC236}">
                <a16:creationId xmlns:a16="http://schemas.microsoft.com/office/drawing/2014/main" id="{B2860E1B-DEBA-4F90-BC62-FF03982175AA}"/>
              </a:ext>
            </a:extLst>
          </p:cNvPr>
          <p:cNvGrpSpPr/>
          <p:nvPr/>
        </p:nvGrpSpPr>
        <p:grpSpPr>
          <a:xfrm>
            <a:off x="10158554" y="1968259"/>
            <a:ext cx="1112293" cy="1112293"/>
            <a:chOff x="9977190" y="2429301"/>
            <a:chExt cx="1112293" cy="1112293"/>
          </a:xfrm>
        </p:grpSpPr>
        <p:sp>
          <p:nvSpPr>
            <p:cNvPr id="27" name="椭圆 26">
              <a:extLst>
                <a:ext uri="{FF2B5EF4-FFF2-40B4-BE49-F238E27FC236}">
                  <a16:creationId xmlns:a16="http://schemas.microsoft.com/office/drawing/2014/main" id="{6520AB3F-A4A7-498D-B9C1-B02D3A541620}"/>
                </a:ext>
              </a:extLst>
            </p:cNvPr>
            <p:cNvSpPr/>
            <p:nvPr/>
          </p:nvSpPr>
          <p:spPr>
            <a:xfrm>
              <a:off x="9977190" y="2429301"/>
              <a:ext cx="1112293" cy="1112293"/>
            </a:xfrm>
            <a:prstGeom prst="ellipse">
              <a:avLst/>
            </a:prstGeom>
            <a:solidFill>
              <a:srgbClr val="081E45"/>
            </a:solidFill>
            <a:ln w="57150" cap="flat" cmpd="sng" algn="ctr">
              <a:solidFill>
                <a:srgbClr val="FFFFFF"/>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椭圆 27">
              <a:extLst>
                <a:ext uri="{FF2B5EF4-FFF2-40B4-BE49-F238E27FC236}">
                  <a16:creationId xmlns:a16="http://schemas.microsoft.com/office/drawing/2014/main" id="{116ECDA9-4153-40C4-8A81-20377BE8CD16}"/>
                </a:ext>
              </a:extLst>
            </p:cNvPr>
            <p:cNvSpPr/>
            <p:nvPr/>
          </p:nvSpPr>
          <p:spPr>
            <a:xfrm>
              <a:off x="10123237" y="2568084"/>
              <a:ext cx="825227" cy="825227"/>
            </a:xfrm>
            <a:prstGeom prst="ellipse">
              <a:avLst/>
            </a:prstGeom>
            <a:noFill/>
            <a:ln w="12700" cap="flat" cmpd="sng" algn="ctr">
              <a:solidFill>
                <a:srgbClr val="FFFFFF"/>
              </a:solidFill>
              <a:prstDash val="dash"/>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9" name="Freeform 68">
              <a:extLst>
                <a:ext uri="{FF2B5EF4-FFF2-40B4-BE49-F238E27FC236}">
                  <a16:creationId xmlns:a16="http://schemas.microsoft.com/office/drawing/2014/main" id="{9AED6B25-2FF6-4C86-BC08-8AB16FEDCF1B}"/>
                </a:ext>
              </a:extLst>
            </p:cNvPr>
            <p:cNvSpPr>
              <a:spLocks noEditPoints="1"/>
            </p:cNvSpPr>
            <p:nvPr/>
          </p:nvSpPr>
          <p:spPr bwMode="auto">
            <a:xfrm>
              <a:off x="10328735" y="2741467"/>
              <a:ext cx="470044" cy="470044"/>
            </a:xfrm>
            <a:custGeom>
              <a:avLst/>
              <a:gdLst>
                <a:gd name="T0" fmla="*/ 126 w 164"/>
                <a:gd name="T1" fmla="*/ 96 h 164"/>
                <a:gd name="T2" fmla="*/ 124 w 164"/>
                <a:gd name="T3" fmla="*/ 111 h 164"/>
                <a:gd name="T4" fmla="*/ 113 w 164"/>
                <a:gd name="T5" fmla="*/ 113 h 164"/>
                <a:gd name="T6" fmla="*/ 118 w 164"/>
                <a:gd name="T7" fmla="*/ 96 h 164"/>
                <a:gd name="T8" fmla="*/ 105 w 164"/>
                <a:gd name="T9" fmla="*/ 59 h 164"/>
                <a:gd name="T10" fmla="*/ 74 w 164"/>
                <a:gd name="T11" fmla="*/ 57 h 164"/>
                <a:gd name="T12" fmla="*/ 64 w 164"/>
                <a:gd name="T13" fmla="*/ 64 h 164"/>
                <a:gd name="T14" fmla="*/ 68 w 164"/>
                <a:gd name="T15" fmla="*/ 47 h 164"/>
                <a:gd name="T16" fmla="*/ 56 w 164"/>
                <a:gd name="T17" fmla="*/ 9 h 164"/>
                <a:gd name="T18" fmla="*/ 30 w 164"/>
                <a:gd name="T19" fmla="*/ 12 h 164"/>
                <a:gd name="T20" fmla="*/ 14 w 164"/>
                <a:gd name="T21" fmla="*/ 40 h 164"/>
                <a:gd name="T22" fmla="*/ 0 w 164"/>
                <a:gd name="T23" fmla="*/ 41 h 164"/>
                <a:gd name="T24" fmla="*/ 38 w 164"/>
                <a:gd name="T25" fmla="*/ 68 h 164"/>
                <a:gd name="T26" fmla="*/ 40 w 164"/>
                <a:gd name="T27" fmla="*/ 53 h 164"/>
                <a:gd name="T28" fmla="*/ 51 w 164"/>
                <a:gd name="T29" fmla="*/ 50 h 164"/>
                <a:gd name="T30" fmla="*/ 47 w 164"/>
                <a:gd name="T31" fmla="*/ 68 h 164"/>
                <a:gd name="T32" fmla="*/ 87 w 164"/>
                <a:gd name="T33" fmla="*/ 117 h 164"/>
                <a:gd name="T34" fmla="*/ 102 w 164"/>
                <a:gd name="T35" fmla="*/ 94 h 164"/>
                <a:gd name="T36" fmla="*/ 100 w 164"/>
                <a:gd name="T37" fmla="*/ 100 h 164"/>
                <a:gd name="T38" fmla="*/ 96 w 164"/>
                <a:gd name="T39" fmla="*/ 117 h 164"/>
                <a:gd name="T40" fmla="*/ 122 w 164"/>
                <a:gd name="T41" fmla="*/ 164 h 164"/>
                <a:gd name="T42" fmla="*/ 124 w 164"/>
                <a:gd name="T43" fmla="*/ 150 h 164"/>
                <a:gd name="T44" fmla="*/ 152 w 164"/>
                <a:gd name="T45" fmla="*/ 134 h 164"/>
                <a:gd name="T46" fmla="*/ 155 w 164"/>
                <a:gd name="T47" fmla="*/ 108 h 164"/>
                <a:gd name="T48" fmla="*/ 20 w 164"/>
                <a:gd name="T49" fmla="*/ 48 h 164"/>
                <a:gd name="T50" fmla="*/ 52 w 164"/>
                <a:gd name="T51" fmla="*/ 28 h 164"/>
                <a:gd name="T52" fmla="*/ 62 w 164"/>
                <a:gd name="T53" fmla="*/ 83 h 164"/>
                <a:gd name="T54" fmla="*/ 92 w 164"/>
                <a:gd name="T55" fmla="*/ 65 h 164"/>
                <a:gd name="T56" fmla="*/ 62 w 164"/>
                <a:gd name="T57" fmla="*/ 83 h 164"/>
                <a:gd name="T58" fmla="*/ 72 w 164"/>
                <a:gd name="T59" fmla="*/ 99 h 164"/>
                <a:gd name="T60" fmla="*/ 102 w 164"/>
                <a:gd name="T61" fmla="*/ 81 h 164"/>
                <a:gd name="T62" fmla="*/ 116 w 164"/>
                <a:gd name="T63" fmla="*/ 144 h 164"/>
                <a:gd name="T64" fmla="*/ 136 w 164"/>
                <a:gd name="T65" fmla="*/ 112 h 164"/>
                <a:gd name="T66" fmla="*/ 116 w 164"/>
                <a:gd name="T67" fmla="*/ 14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4" h="164">
                  <a:moveTo>
                    <a:pt x="155" y="108"/>
                  </a:moveTo>
                  <a:cubicBezTo>
                    <a:pt x="147" y="100"/>
                    <a:pt x="137" y="97"/>
                    <a:pt x="126" y="96"/>
                  </a:cubicBezTo>
                  <a:cubicBezTo>
                    <a:pt x="123" y="111"/>
                    <a:pt x="123" y="111"/>
                    <a:pt x="123" y="111"/>
                  </a:cubicBezTo>
                  <a:cubicBezTo>
                    <a:pt x="123" y="111"/>
                    <a:pt x="124" y="111"/>
                    <a:pt x="124" y="111"/>
                  </a:cubicBezTo>
                  <a:cubicBezTo>
                    <a:pt x="111" y="124"/>
                    <a:pt x="111" y="124"/>
                    <a:pt x="111" y="124"/>
                  </a:cubicBezTo>
                  <a:cubicBezTo>
                    <a:pt x="111" y="120"/>
                    <a:pt x="112" y="117"/>
                    <a:pt x="113" y="113"/>
                  </a:cubicBezTo>
                  <a:cubicBezTo>
                    <a:pt x="113" y="113"/>
                    <a:pt x="114" y="113"/>
                    <a:pt x="114" y="113"/>
                  </a:cubicBezTo>
                  <a:cubicBezTo>
                    <a:pt x="118" y="96"/>
                    <a:pt x="118" y="96"/>
                    <a:pt x="118" y="96"/>
                  </a:cubicBezTo>
                  <a:cubicBezTo>
                    <a:pt x="117" y="96"/>
                    <a:pt x="117" y="96"/>
                    <a:pt x="117" y="96"/>
                  </a:cubicBezTo>
                  <a:cubicBezTo>
                    <a:pt x="119" y="82"/>
                    <a:pt x="115" y="68"/>
                    <a:pt x="105" y="59"/>
                  </a:cubicBezTo>
                  <a:cubicBezTo>
                    <a:pt x="98" y="51"/>
                    <a:pt x="88" y="47"/>
                    <a:pt x="77" y="47"/>
                  </a:cubicBezTo>
                  <a:cubicBezTo>
                    <a:pt x="74" y="57"/>
                    <a:pt x="74" y="57"/>
                    <a:pt x="74" y="57"/>
                  </a:cubicBezTo>
                  <a:cubicBezTo>
                    <a:pt x="62" y="69"/>
                    <a:pt x="62" y="69"/>
                    <a:pt x="62" y="69"/>
                  </a:cubicBezTo>
                  <a:cubicBezTo>
                    <a:pt x="63" y="68"/>
                    <a:pt x="63" y="66"/>
                    <a:pt x="64" y="64"/>
                  </a:cubicBezTo>
                  <a:cubicBezTo>
                    <a:pt x="64" y="64"/>
                    <a:pt x="64" y="64"/>
                    <a:pt x="64" y="64"/>
                  </a:cubicBezTo>
                  <a:cubicBezTo>
                    <a:pt x="68" y="47"/>
                    <a:pt x="68" y="47"/>
                    <a:pt x="68" y="47"/>
                  </a:cubicBezTo>
                  <a:cubicBezTo>
                    <a:pt x="68" y="47"/>
                    <a:pt x="68" y="47"/>
                    <a:pt x="68" y="47"/>
                  </a:cubicBezTo>
                  <a:cubicBezTo>
                    <a:pt x="69" y="32"/>
                    <a:pt x="65" y="19"/>
                    <a:pt x="56" y="9"/>
                  </a:cubicBezTo>
                  <a:cubicBezTo>
                    <a:pt x="52" y="5"/>
                    <a:pt x="47" y="2"/>
                    <a:pt x="42" y="0"/>
                  </a:cubicBezTo>
                  <a:cubicBezTo>
                    <a:pt x="30" y="12"/>
                    <a:pt x="30" y="12"/>
                    <a:pt x="30" y="12"/>
                  </a:cubicBezTo>
                  <a:cubicBezTo>
                    <a:pt x="34" y="12"/>
                    <a:pt x="37" y="13"/>
                    <a:pt x="40" y="14"/>
                  </a:cubicBezTo>
                  <a:cubicBezTo>
                    <a:pt x="14" y="40"/>
                    <a:pt x="14" y="40"/>
                    <a:pt x="14" y="40"/>
                  </a:cubicBezTo>
                  <a:cubicBezTo>
                    <a:pt x="13" y="37"/>
                    <a:pt x="12" y="34"/>
                    <a:pt x="12" y="30"/>
                  </a:cubicBezTo>
                  <a:cubicBezTo>
                    <a:pt x="0" y="41"/>
                    <a:pt x="0" y="41"/>
                    <a:pt x="0" y="41"/>
                  </a:cubicBezTo>
                  <a:cubicBezTo>
                    <a:pt x="2" y="47"/>
                    <a:pt x="5" y="52"/>
                    <a:pt x="9" y="56"/>
                  </a:cubicBezTo>
                  <a:cubicBezTo>
                    <a:pt x="17" y="63"/>
                    <a:pt x="27" y="67"/>
                    <a:pt x="38" y="68"/>
                  </a:cubicBezTo>
                  <a:cubicBezTo>
                    <a:pt x="41" y="53"/>
                    <a:pt x="41" y="53"/>
                    <a:pt x="41" y="53"/>
                  </a:cubicBezTo>
                  <a:cubicBezTo>
                    <a:pt x="41" y="53"/>
                    <a:pt x="40" y="53"/>
                    <a:pt x="40" y="53"/>
                  </a:cubicBezTo>
                  <a:cubicBezTo>
                    <a:pt x="53" y="40"/>
                    <a:pt x="53" y="40"/>
                    <a:pt x="53" y="40"/>
                  </a:cubicBezTo>
                  <a:cubicBezTo>
                    <a:pt x="53" y="43"/>
                    <a:pt x="52" y="47"/>
                    <a:pt x="51" y="50"/>
                  </a:cubicBezTo>
                  <a:cubicBezTo>
                    <a:pt x="47" y="68"/>
                    <a:pt x="47" y="68"/>
                    <a:pt x="47" y="68"/>
                  </a:cubicBezTo>
                  <a:cubicBezTo>
                    <a:pt x="47" y="68"/>
                    <a:pt x="47" y="68"/>
                    <a:pt x="47" y="68"/>
                  </a:cubicBezTo>
                  <a:cubicBezTo>
                    <a:pt x="45" y="82"/>
                    <a:pt x="49" y="96"/>
                    <a:pt x="59" y="105"/>
                  </a:cubicBezTo>
                  <a:cubicBezTo>
                    <a:pt x="66" y="113"/>
                    <a:pt x="76" y="117"/>
                    <a:pt x="87" y="117"/>
                  </a:cubicBezTo>
                  <a:cubicBezTo>
                    <a:pt x="90" y="106"/>
                    <a:pt x="90" y="106"/>
                    <a:pt x="90" y="106"/>
                  </a:cubicBezTo>
                  <a:cubicBezTo>
                    <a:pt x="102" y="94"/>
                    <a:pt x="102" y="94"/>
                    <a:pt x="102" y="94"/>
                  </a:cubicBezTo>
                  <a:cubicBezTo>
                    <a:pt x="101" y="96"/>
                    <a:pt x="101" y="98"/>
                    <a:pt x="100" y="100"/>
                  </a:cubicBezTo>
                  <a:cubicBezTo>
                    <a:pt x="100" y="100"/>
                    <a:pt x="100" y="100"/>
                    <a:pt x="100" y="100"/>
                  </a:cubicBezTo>
                  <a:cubicBezTo>
                    <a:pt x="96" y="117"/>
                    <a:pt x="96" y="117"/>
                    <a:pt x="96" y="117"/>
                  </a:cubicBezTo>
                  <a:cubicBezTo>
                    <a:pt x="96" y="117"/>
                    <a:pt x="96" y="117"/>
                    <a:pt x="96" y="117"/>
                  </a:cubicBezTo>
                  <a:cubicBezTo>
                    <a:pt x="95" y="131"/>
                    <a:pt x="98" y="145"/>
                    <a:pt x="108" y="154"/>
                  </a:cubicBezTo>
                  <a:cubicBezTo>
                    <a:pt x="112" y="159"/>
                    <a:pt x="117" y="162"/>
                    <a:pt x="122" y="164"/>
                  </a:cubicBezTo>
                  <a:cubicBezTo>
                    <a:pt x="134" y="152"/>
                    <a:pt x="134" y="152"/>
                    <a:pt x="134" y="152"/>
                  </a:cubicBezTo>
                  <a:cubicBezTo>
                    <a:pt x="130" y="152"/>
                    <a:pt x="127" y="151"/>
                    <a:pt x="124" y="150"/>
                  </a:cubicBezTo>
                  <a:cubicBezTo>
                    <a:pt x="150" y="124"/>
                    <a:pt x="150" y="124"/>
                    <a:pt x="150" y="124"/>
                  </a:cubicBezTo>
                  <a:cubicBezTo>
                    <a:pt x="151" y="127"/>
                    <a:pt x="152" y="130"/>
                    <a:pt x="152" y="134"/>
                  </a:cubicBezTo>
                  <a:cubicBezTo>
                    <a:pt x="164" y="122"/>
                    <a:pt x="164" y="122"/>
                    <a:pt x="164" y="122"/>
                  </a:cubicBezTo>
                  <a:cubicBezTo>
                    <a:pt x="162" y="117"/>
                    <a:pt x="159" y="112"/>
                    <a:pt x="155" y="108"/>
                  </a:cubicBezTo>
                  <a:close/>
                  <a:moveTo>
                    <a:pt x="28" y="52"/>
                  </a:moveTo>
                  <a:cubicBezTo>
                    <a:pt x="25" y="51"/>
                    <a:pt x="22" y="50"/>
                    <a:pt x="20" y="48"/>
                  </a:cubicBezTo>
                  <a:cubicBezTo>
                    <a:pt x="48" y="20"/>
                    <a:pt x="48" y="20"/>
                    <a:pt x="48" y="20"/>
                  </a:cubicBezTo>
                  <a:cubicBezTo>
                    <a:pt x="50" y="22"/>
                    <a:pt x="51" y="25"/>
                    <a:pt x="52" y="28"/>
                  </a:cubicBezTo>
                  <a:lnTo>
                    <a:pt x="28" y="52"/>
                  </a:lnTo>
                  <a:close/>
                  <a:moveTo>
                    <a:pt x="62" y="83"/>
                  </a:moveTo>
                  <a:cubicBezTo>
                    <a:pt x="83" y="61"/>
                    <a:pt x="83" y="61"/>
                    <a:pt x="83" y="61"/>
                  </a:cubicBezTo>
                  <a:cubicBezTo>
                    <a:pt x="86" y="62"/>
                    <a:pt x="90" y="63"/>
                    <a:pt x="92" y="65"/>
                  </a:cubicBezTo>
                  <a:cubicBezTo>
                    <a:pt x="65" y="92"/>
                    <a:pt x="65" y="92"/>
                    <a:pt x="65" y="92"/>
                  </a:cubicBezTo>
                  <a:cubicBezTo>
                    <a:pt x="63" y="89"/>
                    <a:pt x="62" y="86"/>
                    <a:pt x="62" y="83"/>
                  </a:cubicBezTo>
                  <a:close/>
                  <a:moveTo>
                    <a:pt x="81" y="102"/>
                  </a:moveTo>
                  <a:cubicBezTo>
                    <a:pt x="77" y="102"/>
                    <a:pt x="74" y="101"/>
                    <a:pt x="72" y="99"/>
                  </a:cubicBezTo>
                  <a:cubicBezTo>
                    <a:pt x="99" y="71"/>
                    <a:pt x="99" y="71"/>
                    <a:pt x="99" y="71"/>
                  </a:cubicBezTo>
                  <a:cubicBezTo>
                    <a:pt x="101" y="74"/>
                    <a:pt x="102" y="77"/>
                    <a:pt x="102" y="81"/>
                  </a:cubicBezTo>
                  <a:lnTo>
                    <a:pt x="81" y="102"/>
                  </a:lnTo>
                  <a:close/>
                  <a:moveTo>
                    <a:pt x="116" y="144"/>
                  </a:moveTo>
                  <a:cubicBezTo>
                    <a:pt x="114" y="142"/>
                    <a:pt x="113" y="139"/>
                    <a:pt x="112" y="136"/>
                  </a:cubicBezTo>
                  <a:cubicBezTo>
                    <a:pt x="136" y="112"/>
                    <a:pt x="136" y="112"/>
                    <a:pt x="136" y="112"/>
                  </a:cubicBezTo>
                  <a:cubicBezTo>
                    <a:pt x="139" y="113"/>
                    <a:pt x="142" y="114"/>
                    <a:pt x="144" y="116"/>
                  </a:cubicBezTo>
                  <a:lnTo>
                    <a:pt x="116" y="1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微软雅黑" panose="020B0503020204020204" pitchFamily="34" charset="-122"/>
                <a:ea typeface="+mn-ea"/>
                <a:cs typeface="+mn-cs"/>
              </a:endParaRPr>
            </a:p>
          </p:txBody>
        </p:sp>
      </p:grpSp>
      <p:sp>
        <p:nvSpPr>
          <p:cNvPr id="30" name="文本框 29">
            <a:extLst>
              <a:ext uri="{FF2B5EF4-FFF2-40B4-BE49-F238E27FC236}">
                <a16:creationId xmlns:a16="http://schemas.microsoft.com/office/drawing/2014/main" id="{528C6EF1-CD83-4AD7-B35B-48FB1EB7B3CA}"/>
              </a:ext>
            </a:extLst>
          </p:cNvPr>
          <p:cNvSpPr txBox="1"/>
          <p:nvPr/>
        </p:nvSpPr>
        <p:spPr>
          <a:xfrm>
            <a:off x="749288" y="3637127"/>
            <a:ext cx="1669690" cy="614912"/>
          </a:xfrm>
          <a:prstGeom prst="rect">
            <a:avLst/>
          </a:prstGeom>
          <a:noFill/>
        </p:spPr>
        <p:txBody>
          <a:bodyPr wrap="square" rtlCol="0">
            <a:spAutoFit/>
          </a:bodyPr>
          <a:lstStyle/>
          <a:p>
            <a:pPr algn="just" defTabSz="914377">
              <a:lnSpc>
                <a:spcPct val="150000"/>
              </a:lnSpc>
              <a:defRPr/>
            </a:pPr>
            <a:r>
              <a:rPr kumimoji="1" lang="en-US" altLang="zh-CN" sz="1200" b="0" i="0" u="none" strike="noStrike" kern="1200" cap="none" spc="0" normalizeH="0" baseline="0" noProof="0" dirty="0" err="1">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Iframe</a:t>
            </a: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的</a:t>
            </a:r>
            <a:r>
              <a:rPr kumimoji="1" lang="en-US" altLang="zh-CN" sz="1200" b="0" i="0" u="none" strike="noStrike" kern="1200" cap="none" spc="0" normalizeH="0" baseline="0" noProof="0" dirty="0" err="1">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src</a:t>
            </a: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中包含了所需解析文件的</a:t>
            </a:r>
            <a:r>
              <a:rPr kumimoji="1" lang="en-US" altLang="zh-CN"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URL</a:t>
            </a:r>
            <a:endPar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endParaRPr>
          </a:p>
        </p:txBody>
      </p:sp>
      <p:sp>
        <p:nvSpPr>
          <p:cNvPr id="31" name="文本框 30">
            <a:extLst>
              <a:ext uri="{FF2B5EF4-FFF2-40B4-BE49-F238E27FC236}">
                <a16:creationId xmlns:a16="http://schemas.microsoft.com/office/drawing/2014/main" id="{1880296B-305E-4FF3-87D6-23A901BDC596}"/>
              </a:ext>
            </a:extLst>
          </p:cNvPr>
          <p:cNvSpPr txBox="1"/>
          <p:nvPr/>
        </p:nvSpPr>
        <p:spPr>
          <a:xfrm>
            <a:off x="3034143" y="3637127"/>
            <a:ext cx="1669690" cy="891911"/>
          </a:xfrm>
          <a:prstGeom prst="rect">
            <a:avLst/>
          </a:prstGeom>
          <a:noFill/>
        </p:spPr>
        <p:txBody>
          <a:bodyPr wrap="square" rtlCol="0">
            <a:spAutoFit/>
          </a:bodyPr>
          <a:lstStyle/>
          <a:p>
            <a:pPr marL="0" marR="0" lvl="0" indent="0" algn="just" defTabSz="914377" rtl="0" eaLnBrk="1" fontAlgn="auto" latinLnBrk="0" hangingPunct="1">
              <a:lnSpc>
                <a:spcPct val="15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通过创建一个</a:t>
            </a:r>
            <a:r>
              <a:rPr kumimoji="1" lang="en-US" altLang="zh-CN"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URL</a:t>
            </a: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对象，</a:t>
            </a:r>
            <a:r>
              <a:rPr kumimoji="1" lang="en-US" altLang="zh-CN"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PDF</a:t>
            </a:r>
            <a:r>
              <a:rPr kumimoji="1" lang="en-US" altLang="zh-CN" sz="1200" dirty="0">
                <a:solidFill>
                  <a:srgbClr val="081E45"/>
                </a:solidFill>
                <a:latin typeface="Microsoft YaHei Light" panose="020B0502040204020203" pitchFamily="34" charset="-122"/>
                <a:ea typeface="Microsoft YaHei Light" panose="020B0502040204020203" pitchFamily="34" charset="-122"/>
              </a:rPr>
              <a:t>.</a:t>
            </a:r>
            <a:r>
              <a:rPr kumimoji="1" lang="en-US" altLang="zh-CN" sz="1200" dirty="0" err="1">
                <a:solidFill>
                  <a:srgbClr val="081E45"/>
                </a:solidFill>
                <a:latin typeface="Microsoft YaHei Light" panose="020B0502040204020203" pitchFamily="34" charset="-122"/>
                <a:ea typeface="Microsoft YaHei Light" panose="020B0502040204020203" pitchFamily="34" charset="-122"/>
              </a:rPr>
              <a:t>js</a:t>
            </a:r>
            <a:r>
              <a:rPr kumimoji="1" lang="zh-CN" altLang="en-US" sz="1200" dirty="0">
                <a:solidFill>
                  <a:srgbClr val="081E45"/>
                </a:solidFill>
                <a:latin typeface="Microsoft YaHei Light" panose="020B0502040204020203" pitchFamily="34" charset="-122"/>
                <a:ea typeface="Microsoft YaHei Light" panose="020B0502040204020203" pitchFamily="34" charset="-122"/>
              </a:rPr>
              <a:t>可解析</a:t>
            </a:r>
            <a:r>
              <a:rPr kumimoji="1" lang="en-US" altLang="zh-CN" sz="1200" dirty="0">
                <a:solidFill>
                  <a:srgbClr val="081E45"/>
                </a:solidFill>
                <a:latin typeface="Microsoft YaHei Light" panose="020B0502040204020203" pitchFamily="34" charset="-122"/>
                <a:ea typeface="Microsoft YaHei Light" panose="020B0502040204020203" pitchFamily="34" charset="-122"/>
              </a:rPr>
              <a:t>payload</a:t>
            </a:r>
            <a:endPar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endParaRPr>
          </a:p>
        </p:txBody>
      </p:sp>
      <p:sp>
        <p:nvSpPr>
          <p:cNvPr id="32" name="文本框 31">
            <a:extLst>
              <a:ext uri="{FF2B5EF4-FFF2-40B4-BE49-F238E27FC236}">
                <a16:creationId xmlns:a16="http://schemas.microsoft.com/office/drawing/2014/main" id="{69F2F304-BD27-4D9B-8FFD-82907ED2A33B}"/>
              </a:ext>
            </a:extLst>
          </p:cNvPr>
          <p:cNvSpPr txBox="1"/>
          <p:nvPr/>
        </p:nvSpPr>
        <p:spPr>
          <a:xfrm>
            <a:off x="5318998" y="3637127"/>
            <a:ext cx="1669690" cy="1445909"/>
          </a:xfrm>
          <a:prstGeom prst="rect">
            <a:avLst/>
          </a:prstGeom>
          <a:noFill/>
        </p:spPr>
        <p:txBody>
          <a:bodyPr wrap="square" rtlCol="0">
            <a:spAutoFit/>
          </a:bodyPr>
          <a:lstStyle/>
          <a:p>
            <a:pPr algn="just" defTabSz="914377">
              <a:lnSpc>
                <a:spcPct val="150000"/>
              </a:lnSpc>
              <a:defRPr/>
            </a:pP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文件参数是</a:t>
            </a:r>
            <a:r>
              <a:rPr kumimoji="1" lang="en" altLang="zh-CN"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URL</a:t>
            </a: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中位于问号后面的部分，即获取名为</a:t>
            </a:r>
            <a:r>
              <a:rPr kumimoji="1" lang="en" altLang="zh-CN"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file</a:t>
            </a: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的查询参数的值，其内容为相对路径或绝对路径</a:t>
            </a:r>
          </a:p>
        </p:txBody>
      </p:sp>
      <p:sp>
        <p:nvSpPr>
          <p:cNvPr id="33" name="文本框 32">
            <a:extLst>
              <a:ext uri="{FF2B5EF4-FFF2-40B4-BE49-F238E27FC236}">
                <a16:creationId xmlns:a16="http://schemas.microsoft.com/office/drawing/2014/main" id="{292933B4-FDC7-4C19-827F-A739BAEFD9DC}"/>
              </a:ext>
            </a:extLst>
          </p:cNvPr>
          <p:cNvSpPr txBox="1"/>
          <p:nvPr/>
        </p:nvSpPr>
        <p:spPr>
          <a:xfrm>
            <a:off x="7603854" y="3637127"/>
            <a:ext cx="1669690" cy="1168910"/>
          </a:xfrm>
          <a:prstGeom prst="rect">
            <a:avLst/>
          </a:prstGeom>
          <a:noFill/>
        </p:spPr>
        <p:txBody>
          <a:bodyPr wrap="square" rtlCol="0">
            <a:spAutoFit/>
          </a:bodyPr>
          <a:lstStyle/>
          <a:p>
            <a:pPr algn="just" defTabSz="914377">
              <a:lnSpc>
                <a:spcPct val="150000"/>
              </a:lnSpc>
              <a:defRPr/>
            </a:pP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通过</a:t>
            </a:r>
            <a:r>
              <a:rPr kumimoji="1" lang="en-US" altLang="zh-CN"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file</a:t>
            </a: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的值，使用</a:t>
            </a:r>
            <a:r>
              <a:rPr kumimoji="1" lang="en" altLang="zh-CN" sz="1200" b="0" i="0" u="none" strike="noStrike" kern="1200" cap="none" spc="0" normalizeH="0" baseline="0" noProof="0" dirty="0" err="1">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XMLHttpRequest</a:t>
            </a: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或</a:t>
            </a:r>
            <a:r>
              <a:rPr kumimoji="1" lang="en" altLang="zh-CN"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Fetch API</a:t>
            </a: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从服务器获取文件的实际数据</a:t>
            </a:r>
          </a:p>
        </p:txBody>
      </p:sp>
      <p:sp>
        <p:nvSpPr>
          <p:cNvPr id="34" name="文本框 33">
            <a:extLst>
              <a:ext uri="{FF2B5EF4-FFF2-40B4-BE49-F238E27FC236}">
                <a16:creationId xmlns:a16="http://schemas.microsoft.com/office/drawing/2014/main" id="{27AC26BA-A02B-4603-BA26-D3F009405392}"/>
              </a:ext>
            </a:extLst>
          </p:cNvPr>
          <p:cNvSpPr txBox="1"/>
          <p:nvPr/>
        </p:nvSpPr>
        <p:spPr>
          <a:xfrm>
            <a:off x="9888710" y="3637127"/>
            <a:ext cx="1669690" cy="614912"/>
          </a:xfrm>
          <a:prstGeom prst="rect">
            <a:avLst/>
          </a:prstGeom>
          <a:noFill/>
        </p:spPr>
        <p:txBody>
          <a:bodyPr wrap="square" rtlCol="0">
            <a:spAutoFit/>
          </a:bodyPr>
          <a:lstStyle/>
          <a:p>
            <a:pPr marL="0" marR="0" lvl="0" indent="0" algn="just" defTabSz="914377" rtl="0" eaLnBrk="1" fontAlgn="auto" latinLnBrk="0" hangingPunct="1">
              <a:lnSpc>
                <a:spcPct val="150000"/>
              </a:lnSpc>
              <a:spcBef>
                <a:spcPts val="0"/>
              </a:spcBef>
              <a:spcAft>
                <a:spcPts val="0"/>
              </a:spcAft>
              <a:buClrTx/>
              <a:buSzTx/>
              <a:buFontTx/>
              <a:buNone/>
              <a:tabLst/>
              <a:defRPr/>
            </a:pPr>
            <a:r>
              <a:rPr kumimoji="1" lang="zh-CN" altLang="en-US" sz="1200" b="0" i="0" u="none" strike="noStrike" kern="1200" cap="none" spc="0" normalizeH="0" baseline="0" noProof="0" dirty="0">
                <a:ln>
                  <a:noFill/>
                </a:ln>
                <a:solidFill>
                  <a:srgbClr val="081E45"/>
                </a:solidFill>
                <a:effectLst/>
                <a:uLnTx/>
                <a:uFillTx/>
                <a:latin typeface="Microsoft YaHei Light" panose="020B0502040204020203" pitchFamily="34" charset="-122"/>
                <a:ea typeface="Microsoft YaHei Light" panose="020B0502040204020203" pitchFamily="34" charset="-122"/>
                <a:cs typeface="+mn-cs"/>
              </a:rPr>
              <a:t>通过分片获取的文件进行页面的逐个渲染</a:t>
            </a:r>
          </a:p>
        </p:txBody>
      </p:sp>
      <p:sp>
        <p:nvSpPr>
          <p:cNvPr id="35" name="矩形 34">
            <a:extLst>
              <a:ext uri="{FF2B5EF4-FFF2-40B4-BE49-F238E27FC236}">
                <a16:creationId xmlns:a16="http://schemas.microsoft.com/office/drawing/2014/main" id="{C17F5B8F-5712-4685-9B6F-3016EC88C224}"/>
              </a:ext>
            </a:extLst>
          </p:cNvPr>
          <p:cNvSpPr/>
          <p:nvPr/>
        </p:nvSpPr>
        <p:spPr>
          <a:xfrm>
            <a:off x="968166" y="3198245"/>
            <a:ext cx="1264034" cy="347057"/>
          </a:xfrm>
          <a:prstGeom prst="rect">
            <a:avLst/>
          </a:prstGeom>
          <a:solidFill>
            <a:srgbClr val="E9C793"/>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输入</a:t>
            </a:r>
            <a:r>
              <a:rPr kumimoji="1" lang="en-US"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URL</a:t>
            </a:r>
            <a:endPar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endParaRPr>
          </a:p>
        </p:txBody>
      </p:sp>
      <p:sp>
        <p:nvSpPr>
          <p:cNvPr id="36" name="矩形 35">
            <a:extLst>
              <a:ext uri="{FF2B5EF4-FFF2-40B4-BE49-F238E27FC236}">
                <a16:creationId xmlns:a16="http://schemas.microsoft.com/office/drawing/2014/main" id="{81FF1382-70B6-4164-83B8-52034C243873}"/>
              </a:ext>
            </a:extLst>
          </p:cNvPr>
          <p:cNvSpPr/>
          <p:nvPr/>
        </p:nvSpPr>
        <p:spPr>
          <a:xfrm>
            <a:off x="3236971" y="3198245"/>
            <a:ext cx="1264034" cy="347057"/>
          </a:xfrm>
          <a:prstGeom prst="rect">
            <a:avLst/>
          </a:prstGeom>
          <a:solidFill>
            <a:srgbClr val="E9C793"/>
          </a:solidFill>
          <a:ln w="12700" cap="flat" cmpd="sng" algn="ctr">
            <a:noFill/>
            <a:prstDash val="solid"/>
            <a:miter lim="800000"/>
          </a:ln>
          <a:effectLst/>
        </p:spPr>
        <p:txBody>
          <a:bodyPr rtlCol="0" anchor="ctr"/>
          <a:lstStyle/>
          <a:p>
            <a:pPr algn="ctr" defTabSz="914377">
              <a:defRPr/>
            </a:pP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解析</a:t>
            </a:r>
            <a:r>
              <a:rPr kumimoji="1" lang="en"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URL</a:t>
            </a:r>
            <a:endPar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endParaRPr>
          </a:p>
        </p:txBody>
      </p:sp>
      <p:sp>
        <p:nvSpPr>
          <p:cNvPr id="37" name="矩形 36">
            <a:extLst>
              <a:ext uri="{FF2B5EF4-FFF2-40B4-BE49-F238E27FC236}">
                <a16:creationId xmlns:a16="http://schemas.microsoft.com/office/drawing/2014/main" id="{4D351BC2-8385-43B1-A038-AEF4129FBC9D}"/>
              </a:ext>
            </a:extLst>
          </p:cNvPr>
          <p:cNvSpPr/>
          <p:nvPr/>
        </p:nvSpPr>
        <p:spPr>
          <a:xfrm>
            <a:off x="5488078" y="3198245"/>
            <a:ext cx="1264034" cy="347057"/>
          </a:xfrm>
          <a:prstGeom prst="rect">
            <a:avLst/>
          </a:prstGeom>
          <a:solidFill>
            <a:srgbClr val="E9C793"/>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获取</a:t>
            </a:r>
            <a:r>
              <a:rPr kumimoji="1" lang="en-US" altLang="zh-CN" sz="1600" b="1" kern="0" dirty="0">
                <a:solidFill>
                  <a:srgbClr val="081E45"/>
                </a:solidFill>
                <a:latin typeface="Microsoft YaHei" panose="020B0503020204020204" pitchFamily="34" charset="-122"/>
                <a:ea typeface="Microsoft YaHei" panose="020B0503020204020204" pitchFamily="34" charset="-122"/>
              </a:rPr>
              <a:t>file</a:t>
            </a:r>
            <a:endPar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endParaRPr>
          </a:p>
        </p:txBody>
      </p:sp>
      <p:sp>
        <p:nvSpPr>
          <p:cNvPr id="38" name="矩形 37">
            <a:extLst>
              <a:ext uri="{FF2B5EF4-FFF2-40B4-BE49-F238E27FC236}">
                <a16:creationId xmlns:a16="http://schemas.microsoft.com/office/drawing/2014/main" id="{4B262AB2-711B-4978-BC68-FAC6ABAE7D1D}"/>
              </a:ext>
            </a:extLst>
          </p:cNvPr>
          <p:cNvSpPr/>
          <p:nvPr/>
        </p:nvSpPr>
        <p:spPr>
          <a:xfrm>
            <a:off x="7725378" y="3198245"/>
            <a:ext cx="1264034" cy="347057"/>
          </a:xfrm>
          <a:prstGeom prst="rect">
            <a:avLst/>
          </a:prstGeom>
          <a:solidFill>
            <a:srgbClr val="E9C793"/>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获取</a:t>
            </a:r>
            <a:r>
              <a:rPr kumimoji="1" lang="en-US"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PDF</a:t>
            </a:r>
            <a:endPar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endParaRPr>
          </a:p>
        </p:txBody>
      </p:sp>
      <p:sp>
        <p:nvSpPr>
          <p:cNvPr id="39" name="矩形 38">
            <a:extLst>
              <a:ext uri="{FF2B5EF4-FFF2-40B4-BE49-F238E27FC236}">
                <a16:creationId xmlns:a16="http://schemas.microsoft.com/office/drawing/2014/main" id="{90B5AEA1-8C19-4BF9-84BA-D2D86E63D13B}"/>
              </a:ext>
            </a:extLst>
          </p:cNvPr>
          <p:cNvSpPr/>
          <p:nvPr/>
        </p:nvSpPr>
        <p:spPr>
          <a:xfrm>
            <a:off x="10055516" y="3198245"/>
            <a:ext cx="1264034" cy="347057"/>
          </a:xfrm>
          <a:prstGeom prst="rect">
            <a:avLst/>
          </a:prstGeom>
          <a:solidFill>
            <a:srgbClr val="E9C793"/>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渲染文件</a:t>
            </a:r>
          </a:p>
        </p:txBody>
      </p:sp>
      <p:pic>
        <p:nvPicPr>
          <p:cNvPr id="40" name="图片 39">
            <a:extLst>
              <a:ext uri="{FF2B5EF4-FFF2-40B4-BE49-F238E27FC236}">
                <a16:creationId xmlns:a16="http://schemas.microsoft.com/office/drawing/2014/main" id="{DA7DEE4E-4472-4878-8170-864ABE2BD313}"/>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
        <p:nvSpPr>
          <p:cNvPr id="2" name="矩形 1">
            <a:extLst>
              <a:ext uri="{FF2B5EF4-FFF2-40B4-BE49-F238E27FC236}">
                <a16:creationId xmlns:a16="http://schemas.microsoft.com/office/drawing/2014/main" id="{F477EE9C-0774-2803-DF33-B99449B1DA99}"/>
              </a:ext>
            </a:extLst>
          </p:cNvPr>
          <p:cNvSpPr/>
          <p:nvPr/>
        </p:nvSpPr>
        <p:spPr>
          <a:xfrm>
            <a:off x="3534937" y="1234100"/>
            <a:ext cx="5082540" cy="347057"/>
          </a:xfrm>
          <a:prstGeom prst="rect">
            <a:avLst/>
          </a:prstGeom>
          <a:solidFill>
            <a:srgbClr val="E9C793"/>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 altLang="zh-CN" sz="1600" b="1" i="0" u="none" strike="noStrike" kern="0" cap="none" spc="0" normalizeH="0" baseline="0" noProof="0" dirty="0" err="1">
                <a:ln>
                  <a:noFill/>
                </a:ln>
                <a:solidFill>
                  <a:srgbClr val="081E45"/>
                </a:solidFill>
                <a:effectLst/>
                <a:uLnTx/>
                <a:uFillTx/>
                <a:latin typeface="Microsoft YaHei" panose="020B0503020204020204" pitchFamily="34" charset="-122"/>
                <a:ea typeface="Microsoft YaHei" panose="020B0503020204020204" pitchFamily="34" charset="-122"/>
                <a:cs typeface="+mn-cs"/>
              </a:rPr>
              <a:t>pdfjs</a:t>
            </a:r>
            <a:r>
              <a:rPr kumimoji="1" lang="en"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/web/</a:t>
            </a:r>
            <a:r>
              <a:rPr kumimoji="1" lang="en" altLang="zh-CN" sz="1600" b="1" i="0" u="none" strike="noStrike" kern="0" cap="none" spc="0" normalizeH="0" baseline="0" noProof="0" dirty="0" err="1">
                <a:ln>
                  <a:noFill/>
                </a:ln>
                <a:solidFill>
                  <a:srgbClr val="081E45"/>
                </a:solidFill>
                <a:effectLst/>
                <a:uLnTx/>
                <a:uFillTx/>
                <a:latin typeface="Microsoft YaHei" panose="020B0503020204020204" pitchFamily="34" charset="-122"/>
                <a:ea typeface="Microsoft YaHei" panose="020B0503020204020204" pitchFamily="34" charset="-122"/>
                <a:cs typeface="+mn-cs"/>
              </a:rPr>
              <a:t>viewer.html?file</a:t>
            </a:r>
            <a:r>
              <a:rPr kumimoji="1" lang="en"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 = </a:t>
            </a:r>
            <a:r>
              <a:rPr kumimoji="1" lang="en" altLang="zh-CN" sz="1600" b="1" i="0" u="none" strike="noStrike" kern="0" cap="none" spc="0" normalizeH="0" baseline="0" noProof="0" dirty="0" err="1">
                <a:ln>
                  <a:noFill/>
                </a:ln>
                <a:solidFill>
                  <a:srgbClr val="081E45"/>
                </a:solidFill>
                <a:effectLst/>
                <a:uLnTx/>
                <a:uFillTx/>
                <a:latin typeface="Microsoft YaHei" panose="020B0503020204020204" pitchFamily="34" charset="-122"/>
                <a:ea typeface="Microsoft YaHei" panose="020B0503020204020204" pitchFamily="34" charset="-122"/>
                <a:cs typeface="+mn-cs"/>
              </a:rPr>
              <a:t>fileURL</a:t>
            </a:r>
            <a:endParaRPr kumimoji="1" lang="en"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endParaRPr>
          </a:p>
        </p:txBody>
      </p:sp>
      <p:sp>
        <p:nvSpPr>
          <p:cNvPr id="5" name="矩形 4">
            <a:extLst>
              <a:ext uri="{FF2B5EF4-FFF2-40B4-BE49-F238E27FC236}">
                <a16:creationId xmlns:a16="http://schemas.microsoft.com/office/drawing/2014/main" id="{F4440B21-0C83-5EC2-BCD4-CDAB1E4E3DDC}"/>
              </a:ext>
            </a:extLst>
          </p:cNvPr>
          <p:cNvSpPr/>
          <p:nvPr/>
        </p:nvSpPr>
        <p:spPr>
          <a:xfrm>
            <a:off x="2943922" y="5250062"/>
            <a:ext cx="6646127" cy="904110"/>
          </a:xfrm>
          <a:prstGeom prst="rect">
            <a:avLst/>
          </a:prstGeom>
          <a:solidFill>
            <a:srgbClr val="E9C793"/>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通过</a:t>
            </a: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深入</a:t>
            </a:r>
            <a:r>
              <a:rPr kumimoji="1" lang="en-US" altLang="zh-CN" sz="1600" b="1" i="0" u="none" strike="noStrike" kern="0" cap="none" spc="0" normalizeH="0" baseline="0" noProof="0" dirty="0" err="1">
                <a:ln>
                  <a:noFill/>
                </a:ln>
                <a:solidFill>
                  <a:srgbClr val="081E45"/>
                </a:solidFill>
                <a:effectLst/>
                <a:uLnTx/>
                <a:uFillTx/>
                <a:latin typeface="Microsoft YaHei" panose="020B0503020204020204" pitchFamily="34" charset="-122"/>
                <a:ea typeface="Microsoft YaHei" panose="020B0503020204020204" pitchFamily="34" charset="-122"/>
                <a:cs typeface="+mn-cs"/>
              </a:rPr>
              <a:t>PDF.js</a:t>
            </a:r>
            <a:r>
              <a:rPr kumimoji="1" lang="en-US"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 </a:t>
            </a: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本文修改了</a:t>
            </a:r>
            <a:r>
              <a:rPr kumimoji="1" lang="en-US"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file</a:t>
            </a: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参数并将其包装为一个指向浏览器文件缓存的</a:t>
            </a:r>
            <a:r>
              <a:rPr kumimoji="1" lang="en-US"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URL</a:t>
            </a: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对象，</a:t>
            </a:r>
            <a:r>
              <a:rPr kumimoji="1" lang="en-US" altLang="zh-CN" sz="1600" b="1" i="0" u="none" strike="noStrike" kern="0" cap="none" spc="0" normalizeH="0" baseline="0" noProof="0" dirty="0" err="1">
                <a:ln>
                  <a:noFill/>
                </a:ln>
                <a:solidFill>
                  <a:srgbClr val="081E45"/>
                </a:solidFill>
                <a:effectLst/>
                <a:uLnTx/>
                <a:uFillTx/>
                <a:latin typeface="Microsoft YaHei" panose="020B0503020204020204" pitchFamily="34" charset="-122"/>
                <a:ea typeface="Microsoft YaHei" panose="020B0503020204020204" pitchFamily="34" charset="-122"/>
                <a:cs typeface="+mn-cs"/>
              </a:rPr>
              <a:t>PDF.js</a:t>
            </a:r>
            <a:r>
              <a:rPr kumimoji="1" lang="zh-CN" altLang="en-US"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将直接从缓存中获取数据并进行渲染</a:t>
            </a:r>
            <a:endParaRPr kumimoji="1" lang="en" altLang="zh-CN" sz="1600" b="1" i="0" u="none" strike="noStrike" kern="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54542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dirty="0">
                <a:solidFill>
                  <a:srgbClr val="ED7D31"/>
                </a:solidFill>
                <a:latin typeface="Microsoft YaHei" panose="020B0503020204020204" pitchFamily="34" charset="-122"/>
                <a:ea typeface="Microsoft YaHei" panose="020B0503020204020204" pitchFamily="34" charset="-122"/>
              </a:rPr>
              <a:t>违禁词高亮方案</a:t>
            </a:r>
            <a:endPar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endParaRPr>
          </a:p>
        </p:txBody>
      </p:sp>
      <p:pic>
        <p:nvPicPr>
          <p:cNvPr id="91" name="图片 90">
            <a:extLst>
              <a:ext uri="{FF2B5EF4-FFF2-40B4-BE49-F238E27FC236}">
                <a16:creationId xmlns:a16="http://schemas.microsoft.com/office/drawing/2014/main" id="{28976CE2-17FA-498B-A72D-C9DFD8E56F8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472" t="-11858" b="-1"/>
          <a:stretch/>
        </p:blipFill>
        <p:spPr>
          <a:xfrm>
            <a:off x="9966298" y="77204"/>
            <a:ext cx="1982146" cy="523220"/>
          </a:xfrm>
          <a:prstGeom prst="rect">
            <a:avLst/>
          </a:prstGeom>
        </p:spPr>
      </p:pic>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cxnSp>
        <p:nvCxnSpPr>
          <p:cNvPr id="16" name="直线连接符 5">
            <a:extLst>
              <a:ext uri="{FF2B5EF4-FFF2-40B4-BE49-F238E27FC236}">
                <a16:creationId xmlns:a16="http://schemas.microsoft.com/office/drawing/2014/main" id="{825AF26B-FD04-46C0-AD33-83075D5A7BEE}"/>
              </a:ext>
            </a:extLst>
          </p:cNvPr>
          <p:cNvCxnSpPr>
            <a:cxnSpLocks/>
          </p:cNvCxnSpPr>
          <p:nvPr/>
        </p:nvCxnSpPr>
        <p:spPr>
          <a:xfrm>
            <a:off x="6039831" y="1775896"/>
            <a:ext cx="0" cy="4234611"/>
          </a:xfrm>
          <a:prstGeom prst="line">
            <a:avLst/>
          </a:prstGeom>
          <a:noFill/>
          <a:ln w="25400" cap="flat" cmpd="sng" algn="ctr">
            <a:solidFill>
              <a:srgbClr val="09234F"/>
            </a:solidFill>
            <a:prstDash val="solid"/>
            <a:miter lim="800000"/>
          </a:ln>
          <a:effectLst/>
        </p:spPr>
      </p:cxnSp>
      <p:sp>
        <p:nvSpPr>
          <p:cNvPr id="17" name="矩形 16">
            <a:extLst>
              <a:ext uri="{FF2B5EF4-FFF2-40B4-BE49-F238E27FC236}">
                <a16:creationId xmlns:a16="http://schemas.microsoft.com/office/drawing/2014/main" id="{15555B4A-0F96-4D29-A3D4-AB6874226859}"/>
              </a:ext>
            </a:extLst>
          </p:cNvPr>
          <p:cNvSpPr/>
          <p:nvPr/>
        </p:nvSpPr>
        <p:spPr>
          <a:xfrm>
            <a:off x="1968305" y="1768289"/>
            <a:ext cx="45719" cy="324000"/>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18F253CB-0022-46A5-A5A4-BD654CB847FE}"/>
              </a:ext>
            </a:extLst>
          </p:cNvPr>
          <p:cNvSpPr txBox="1"/>
          <p:nvPr/>
        </p:nvSpPr>
        <p:spPr>
          <a:xfrm>
            <a:off x="1991164" y="1695642"/>
            <a:ext cx="1415772" cy="46166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页面覆盖</a:t>
            </a:r>
          </a:p>
        </p:txBody>
      </p:sp>
      <p:sp>
        <p:nvSpPr>
          <p:cNvPr id="19" name="文本框 18">
            <a:extLst>
              <a:ext uri="{FF2B5EF4-FFF2-40B4-BE49-F238E27FC236}">
                <a16:creationId xmlns:a16="http://schemas.microsoft.com/office/drawing/2014/main" id="{766E9AAA-4790-4299-8A1A-D37862B4DE47}"/>
              </a:ext>
            </a:extLst>
          </p:cNvPr>
          <p:cNvSpPr txBox="1"/>
          <p:nvPr/>
        </p:nvSpPr>
        <p:spPr>
          <a:xfrm>
            <a:off x="1857271" y="2157307"/>
            <a:ext cx="3494756" cy="3743717"/>
          </a:xfrm>
          <a:prstGeom prst="rect">
            <a:avLst/>
          </a:prstGeom>
          <a:noFill/>
        </p:spPr>
        <p:txBody>
          <a:bodyPr wrap="square" rtlCol="0">
            <a:spAutoFit/>
          </a:bodyPr>
          <a:lstStyle/>
          <a:p>
            <a:pPr defTabSz="914377">
              <a:lnSpc>
                <a:spcPct val="150000"/>
              </a:lnSpc>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在</a:t>
            </a:r>
            <a:r>
              <a:rPr kumimoji="0" lang="en"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Canvas</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层上创建独立色块层以实现违禁词高亮。通过计算 </a:t>
            </a:r>
            <a:r>
              <a:rPr kumimoji="0" lang="en" altLang="zh-CN" sz="1600" b="0" i="0" u="none" strike="noStrike" kern="1200" cap="none" spc="0" normalizeH="0" baseline="0" noProof="0" dirty="0" err="1">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TextLayer</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层中文字在页面中的偏移量及其长度，创建相应的色块标签并进行覆盖，从而完成违禁词高亮。</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a:p>
            <a:pPr defTabSz="914377">
              <a:lnSpc>
                <a:spcPct val="150000"/>
              </a:lnSpc>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无需修改</a:t>
            </a:r>
            <a:r>
              <a:rPr kumimoji="1" lang="en" altLang="zh-CN" sz="1600" b="0" i="0" u="none" strike="noStrike" kern="1200" cap="none" spc="0" normalizeH="0" baseline="0" noProof="0" dirty="0" err="1">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TextLayer</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层内容本身，避免了渲染重复导致的显示问题。文字被拆分至不同标签的情况时，只需计算初始位置和长度即可完成一次性渲染。</a:t>
            </a:r>
          </a:p>
          <a:p>
            <a:pPr defTabSz="914377">
              <a:lnSpc>
                <a:spcPct val="150000"/>
              </a:lnSpc>
              <a:defRPr/>
            </a:pPr>
            <a:endPar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
        <p:nvSpPr>
          <p:cNvPr id="20" name="矩形 19">
            <a:extLst>
              <a:ext uri="{FF2B5EF4-FFF2-40B4-BE49-F238E27FC236}">
                <a16:creationId xmlns:a16="http://schemas.microsoft.com/office/drawing/2014/main" id="{AF1E0B50-7C14-4573-B415-7ECF26686582}"/>
              </a:ext>
            </a:extLst>
          </p:cNvPr>
          <p:cNvSpPr/>
          <p:nvPr/>
        </p:nvSpPr>
        <p:spPr>
          <a:xfrm>
            <a:off x="6951010" y="1768289"/>
            <a:ext cx="45719" cy="324000"/>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3DA0B676-C87B-4E48-9BD9-2A389CA29C32}"/>
              </a:ext>
            </a:extLst>
          </p:cNvPr>
          <p:cNvSpPr txBox="1"/>
          <p:nvPr/>
        </p:nvSpPr>
        <p:spPr>
          <a:xfrm>
            <a:off x="6973868" y="1695642"/>
            <a:ext cx="1348061" cy="46166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400" b="1" dirty="0">
                <a:solidFill>
                  <a:srgbClr val="081E45"/>
                </a:solidFill>
                <a:latin typeface="Microsoft YaHei" panose="020B0503020204020204" pitchFamily="34" charset="-122"/>
                <a:ea typeface="Microsoft YaHei" panose="020B0503020204020204" pitchFamily="34" charset="-122"/>
              </a:rPr>
              <a:t>子 </a:t>
            </a:r>
            <a:r>
              <a:rPr kumimoji="1" lang="en-US" altLang="zh-CN" sz="24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Span</a:t>
            </a:r>
            <a:endParaRPr kumimoji="1" lang="zh-CN" altLang="en-US" sz="24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endParaRPr>
          </a:p>
        </p:txBody>
      </p:sp>
      <p:sp>
        <p:nvSpPr>
          <p:cNvPr id="22" name="文本框 21">
            <a:extLst>
              <a:ext uri="{FF2B5EF4-FFF2-40B4-BE49-F238E27FC236}">
                <a16:creationId xmlns:a16="http://schemas.microsoft.com/office/drawing/2014/main" id="{4F93F4C3-80A8-46BB-832A-41EE4DC572CF}"/>
              </a:ext>
            </a:extLst>
          </p:cNvPr>
          <p:cNvSpPr txBox="1"/>
          <p:nvPr/>
        </p:nvSpPr>
        <p:spPr>
          <a:xfrm>
            <a:off x="6839975" y="2157307"/>
            <a:ext cx="3494756" cy="3005053"/>
          </a:xfrm>
          <a:prstGeom prst="rect">
            <a:avLst/>
          </a:prstGeom>
          <a:noFill/>
        </p:spPr>
        <p:txBody>
          <a:bodyPr wrap="square" rtlCol="0">
            <a:spAutoFit/>
          </a:bodyPr>
          <a:lstStyle/>
          <a:p>
            <a:pPr defTabSz="914377">
              <a:lnSpc>
                <a:spcPct val="150000"/>
              </a:lnSpc>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违禁词上添加标签，通过内联样式</a:t>
            </a:r>
            <a:r>
              <a:rPr kumimoji="1" lang="en"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CSS</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改变其文本背景从而得到文本高亮。通过违禁词的匹配能够快速定位到指定位置。</a:t>
            </a:r>
            <a:endParaRPr kumimoji="1"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a:p>
            <a:pPr defTabSz="914377">
              <a:lnSpc>
                <a:spcPct val="150000"/>
              </a:lnSpc>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此方式优势是着色结果更为精准。 但需要处理多次渲染问题，同时跨</a:t>
            </a:r>
            <a:r>
              <a:rPr kumimoji="1"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span</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的文本处理起来较为复杂，实现难度较大。</a:t>
            </a:r>
          </a:p>
        </p:txBody>
      </p:sp>
    </p:spTree>
    <p:extLst>
      <p:ext uri="{BB962C8B-B14F-4D97-AF65-F5344CB8AC3E}">
        <p14:creationId xmlns:p14="http://schemas.microsoft.com/office/powerpoint/2010/main" val="54984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17D408-6A8F-4EB3-8FBA-C67EBC318492}"/>
              </a:ext>
            </a:extLst>
          </p:cNvPr>
          <p:cNvPicPr>
            <a:picLocks noChangeAspect="1"/>
          </p:cNvPicPr>
          <p:nvPr/>
        </p:nvPicPr>
        <p:blipFill rotWithShape="1">
          <a:blip r:embed="rId2"/>
          <a:srcRect t="34000" b="25333"/>
          <a:stretch/>
        </p:blipFill>
        <p:spPr>
          <a:xfrm>
            <a:off x="0" y="2240280"/>
            <a:ext cx="12192000" cy="2788920"/>
          </a:xfrm>
          <a:prstGeom prst="rect">
            <a:avLst/>
          </a:prstGeom>
        </p:spPr>
      </p:pic>
      <p:cxnSp>
        <p:nvCxnSpPr>
          <p:cNvPr id="3" name="直线连接符 54">
            <a:extLst>
              <a:ext uri="{FF2B5EF4-FFF2-40B4-BE49-F238E27FC236}">
                <a16:creationId xmlns:a16="http://schemas.microsoft.com/office/drawing/2014/main" id="{65087895-D284-464A-AD66-A55BE2930004}"/>
              </a:ext>
            </a:extLst>
          </p:cNvPr>
          <p:cNvCxnSpPr>
            <a:cxnSpLocks/>
          </p:cNvCxnSpPr>
          <p:nvPr/>
        </p:nvCxnSpPr>
        <p:spPr>
          <a:xfrm flipH="1">
            <a:off x="-7622" y="501396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cxnSp>
        <p:nvCxnSpPr>
          <p:cNvPr id="4" name="直线连接符 55">
            <a:extLst>
              <a:ext uri="{FF2B5EF4-FFF2-40B4-BE49-F238E27FC236}">
                <a16:creationId xmlns:a16="http://schemas.microsoft.com/office/drawing/2014/main" id="{846E8509-8C36-41CE-B84F-A4188416D606}"/>
              </a:ext>
            </a:extLst>
          </p:cNvPr>
          <p:cNvCxnSpPr>
            <a:cxnSpLocks/>
          </p:cNvCxnSpPr>
          <p:nvPr/>
        </p:nvCxnSpPr>
        <p:spPr>
          <a:xfrm flipH="1">
            <a:off x="-7622" y="224028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sp>
        <p:nvSpPr>
          <p:cNvPr id="5" name="文本框 4">
            <a:extLst>
              <a:ext uri="{FF2B5EF4-FFF2-40B4-BE49-F238E27FC236}">
                <a16:creationId xmlns:a16="http://schemas.microsoft.com/office/drawing/2014/main" id="{90189BD0-89BB-4284-9EA9-5D230B10301F}"/>
              </a:ext>
            </a:extLst>
          </p:cNvPr>
          <p:cNvSpPr txBox="1"/>
          <p:nvPr/>
        </p:nvSpPr>
        <p:spPr>
          <a:xfrm>
            <a:off x="4324510" y="3130988"/>
            <a:ext cx="3570208" cy="11079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srgbClr val="E9C793"/>
                </a:solidFill>
                <a:effectLst/>
                <a:uLnTx/>
                <a:uFillTx/>
                <a:latin typeface="Microsoft YaHei" panose="020B0503020204020204" pitchFamily="34" charset="-122"/>
                <a:ea typeface="Microsoft YaHei" panose="020B0503020204020204" pitchFamily="34" charset="-122"/>
                <a:cs typeface="+mn-cs"/>
              </a:rPr>
              <a:t>系统设计</a:t>
            </a:r>
          </a:p>
        </p:txBody>
      </p:sp>
      <p:sp>
        <p:nvSpPr>
          <p:cNvPr id="6" name="文本框 5">
            <a:extLst>
              <a:ext uri="{FF2B5EF4-FFF2-40B4-BE49-F238E27FC236}">
                <a16:creationId xmlns:a16="http://schemas.microsoft.com/office/drawing/2014/main" id="{E6E2D917-A6DF-4C29-BF75-BEBE1859D94E}"/>
              </a:ext>
            </a:extLst>
          </p:cNvPr>
          <p:cNvSpPr txBox="1"/>
          <p:nvPr/>
        </p:nvSpPr>
        <p:spPr>
          <a:xfrm>
            <a:off x="5299135" y="2665901"/>
            <a:ext cx="162095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第四部分</a:t>
            </a:r>
          </a:p>
        </p:txBody>
      </p:sp>
      <p:cxnSp>
        <p:nvCxnSpPr>
          <p:cNvPr id="7" name="直线连接符 5">
            <a:extLst>
              <a:ext uri="{FF2B5EF4-FFF2-40B4-BE49-F238E27FC236}">
                <a16:creationId xmlns:a16="http://schemas.microsoft.com/office/drawing/2014/main" id="{B527F32A-BF97-4204-BDA6-9F144F6D7AC2}"/>
              </a:ext>
            </a:extLst>
          </p:cNvPr>
          <p:cNvCxnSpPr/>
          <p:nvPr/>
        </p:nvCxnSpPr>
        <p:spPr>
          <a:xfrm flipH="1">
            <a:off x="4424681" y="2932572"/>
            <a:ext cx="739140" cy="0"/>
          </a:xfrm>
          <a:prstGeom prst="line">
            <a:avLst/>
          </a:prstGeom>
          <a:noFill/>
          <a:ln w="19050" cap="flat" cmpd="sng" algn="ctr">
            <a:solidFill>
              <a:srgbClr val="FFFFFF"/>
            </a:solidFill>
            <a:prstDash val="solid"/>
            <a:miter lim="800000"/>
          </a:ln>
          <a:effectLst/>
        </p:spPr>
      </p:cxnSp>
      <p:cxnSp>
        <p:nvCxnSpPr>
          <p:cNvPr id="8" name="直线连接符 60">
            <a:extLst>
              <a:ext uri="{FF2B5EF4-FFF2-40B4-BE49-F238E27FC236}">
                <a16:creationId xmlns:a16="http://schemas.microsoft.com/office/drawing/2014/main" id="{1199A718-8283-4397-81F1-C38792D06FC0}"/>
              </a:ext>
            </a:extLst>
          </p:cNvPr>
          <p:cNvCxnSpPr/>
          <p:nvPr/>
        </p:nvCxnSpPr>
        <p:spPr>
          <a:xfrm flipH="1">
            <a:off x="7000241" y="2932572"/>
            <a:ext cx="739140" cy="0"/>
          </a:xfrm>
          <a:prstGeom prst="line">
            <a:avLst/>
          </a:prstGeom>
          <a:noFill/>
          <a:ln w="19050" cap="flat" cmpd="sng" algn="ctr">
            <a:solidFill>
              <a:srgbClr val="FFFFFF"/>
            </a:solidFill>
            <a:prstDash val="solid"/>
            <a:miter lim="800000"/>
          </a:ln>
          <a:effectLst/>
        </p:spPr>
      </p:cxnSp>
      <p:cxnSp>
        <p:nvCxnSpPr>
          <p:cNvPr id="55" name="直线连接符 109">
            <a:extLst>
              <a:ext uri="{FF2B5EF4-FFF2-40B4-BE49-F238E27FC236}">
                <a16:creationId xmlns:a16="http://schemas.microsoft.com/office/drawing/2014/main" id="{6447CC64-3E6C-4672-BE8F-EA025EA51498}"/>
              </a:ext>
            </a:extLst>
          </p:cNvPr>
          <p:cNvCxnSpPr/>
          <p:nvPr/>
        </p:nvCxnSpPr>
        <p:spPr>
          <a:xfrm flipH="1">
            <a:off x="4424681" y="4403232"/>
            <a:ext cx="739140" cy="0"/>
          </a:xfrm>
          <a:prstGeom prst="line">
            <a:avLst/>
          </a:prstGeom>
          <a:noFill/>
          <a:ln w="19050" cap="flat" cmpd="sng" algn="ctr">
            <a:solidFill>
              <a:srgbClr val="FFFFFF"/>
            </a:solidFill>
            <a:prstDash val="solid"/>
            <a:miter lim="800000"/>
          </a:ln>
          <a:effectLst/>
        </p:spPr>
      </p:cxnSp>
      <p:cxnSp>
        <p:nvCxnSpPr>
          <p:cNvPr id="56" name="直线连接符 110">
            <a:extLst>
              <a:ext uri="{FF2B5EF4-FFF2-40B4-BE49-F238E27FC236}">
                <a16:creationId xmlns:a16="http://schemas.microsoft.com/office/drawing/2014/main" id="{6385380C-4348-4F55-AEA8-D250085B04A4}"/>
              </a:ext>
            </a:extLst>
          </p:cNvPr>
          <p:cNvCxnSpPr/>
          <p:nvPr/>
        </p:nvCxnSpPr>
        <p:spPr>
          <a:xfrm flipH="1">
            <a:off x="6893561" y="4403232"/>
            <a:ext cx="739140" cy="0"/>
          </a:xfrm>
          <a:prstGeom prst="line">
            <a:avLst/>
          </a:prstGeom>
          <a:noFill/>
          <a:ln w="19050" cap="flat" cmpd="sng" algn="ctr">
            <a:solidFill>
              <a:srgbClr val="FFFFFF"/>
            </a:solidFill>
            <a:prstDash val="solid"/>
            <a:miter lim="800000"/>
          </a:ln>
          <a:effectLst/>
        </p:spPr>
      </p:cxnSp>
      <p:pic>
        <p:nvPicPr>
          <p:cNvPr id="14" name="图片 13">
            <a:extLst>
              <a:ext uri="{FF2B5EF4-FFF2-40B4-BE49-F238E27FC236}">
                <a16:creationId xmlns:a16="http://schemas.microsoft.com/office/drawing/2014/main" id="{A6E32537-96CE-4044-8BE1-8481EDCE8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660" y="4311615"/>
            <a:ext cx="1144061" cy="251567"/>
          </a:xfrm>
          <a:prstGeom prst="rect">
            <a:avLst/>
          </a:prstGeom>
        </p:spPr>
      </p:pic>
      <p:sp>
        <p:nvSpPr>
          <p:cNvPr id="12" name="副标题 2">
            <a:extLst>
              <a:ext uri="{FF2B5EF4-FFF2-40B4-BE49-F238E27FC236}">
                <a16:creationId xmlns:a16="http://schemas.microsoft.com/office/drawing/2014/main" id="{6F359459-26A8-45B1-B029-0F4EB6DDB34F}"/>
              </a:ext>
            </a:extLst>
          </p:cNvPr>
          <p:cNvSpPr txBox="1">
            <a:spLocks/>
          </p:cNvSpPr>
          <p:nvPr/>
        </p:nvSpPr>
        <p:spPr>
          <a:xfrm>
            <a:off x="2452443" y="5901541"/>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endParaRPr>
          </a:p>
        </p:txBody>
      </p:sp>
    </p:spTree>
    <p:extLst>
      <p:ext uri="{BB962C8B-B14F-4D97-AF65-F5344CB8AC3E}">
        <p14:creationId xmlns:p14="http://schemas.microsoft.com/office/powerpoint/2010/main" val="80370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功能需求</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9" name="环形箭头 5">
            <a:extLst>
              <a:ext uri="{FF2B5EF4-FFF2-40B4-BE49-F238E27FC236}">
                <a16:creationId xmlns:a16="http://schemas.microsoft.com/office/drawing/2014/main" id="{DFEEABBB-876F-4FC2-A074-C6986CC65CA3}"/>
              </a:ext>
            </a:extLst>
          </p:cNvPr>
          <p:cNvSpPr/>
          <p:nvPr/>
        </p:nvSpPr>
        <p:spPr>
          <a:xfrm>
            <a:off x="4249856" y="1494985"/>
            <a:ext cx="3570875" cy="3570875"/>
          </a:xfrm>
          <a:prstGeom prst="circularArrow">
            <a:avLst>
              <a:gd name="adj1" fmla="val 5202"/>
              <a:gd name="adj2" fmla="val 336015"/>
              <a:gd name="adj3" fmla="val 21292825"/>
              <a:gd name="adj4" fmla="val 19766604"/>
              <a:gd name="adj5" fmla="val 6068"/>
            </a:avLst>
          </a:prstGeom>
          <a:solidFill>
            <a:srgbClr val="FFFFFF">
              <a:lumMod val="50000"/>
            </a:srgbClr>
          </a:solidFill>
          <a:ln w="12700" cap="flat" cmpd="sng" algn="ctr">
            <a:solidFill>
              <a:srgbClr val="FFFFFF">
                <a:hueOff val="0"/>
                <a:satOff val="0"/>
                <a:lumOff val="0"/>
                <a:alphaOff val="0"/>
              </a:srgbClr>
            </a:solidFill>
            <a:prstDash val="solid"/>
            <a:miter lim="800000"/>
          </a:ln>
          <a:effectLst/>
        </p:spPr>
      </p:sp>
      <p:sp>
        <p:nvSpPr>
          <p:cNvPr id="10" name="环形箭头 7">
            <a:extLst>
              <a:ext uri="{FF2B5EF4-FFF2-40B4-BE49-F238E27FC236}">
                <a16:creationId xmlns:a16="http://schemas.microsoft.com/office/drawing/2014/main" id="{61FA7B84-8785-4AEA-9DDD-ACB1272ECD25}"/>
              </a:ext>
            </a:extLst>
          </p:cNvPr>
          <p:cNvSpPr/>
          <p:nvPr/>
        </p:nvSpPr>
        <p:spPr>
          <a:xfrm>
            <a:off x="4249856" y="1494985"/>
            <a:ext cx="3570875" cy="3570875"/>
          </a:xfrm>
          <a:prstGeom prst="circularArrow">
            <a:avLst>
              <a:gd name="adj1" fmla="val 5202"/>
              <a:gd name="adj2" fmla="val 336015"/>
              <a:gd name="adj3" fmla="val 4014266"/>
              <a:gd name="adj4" fmla="val 2253829"/>
              <a:gd name="adj5" fmla="val 6068"/>
            </a:avLst>
          </a:prstGeom>
          <a:solidFill>
            <a:srgbClr val="FFFFFF">
              <a:lumMod val="50000"/>
            </a:srgbClr>
          </a:solidFill>
          <a:ln w="12700" cap="flat" cmpd="sng" algn="ctr">
            <a:solidFill>
              <a:srgbClr val="FFFFFF">
                <a:hueOff val="0"/>
                <a:satOff val="0"/>
                <a:lumOff val="0"/>
                <a:alphaOff val="0"/>
              </a:srgbClr>
            </a:solidFill>
            <a:prstDash val="solid"/>
            <a:miter lim="800000"/>
          </a:ln>
          <a:effectLst/>
        </p:spPr>
      </p:sp>
      <p:sp>
        <p:nvSpPr>
          <p:cNvPr id="11" name="任意形状 8">
            <a:extLst>
              <a:ext uri="{FF2B5EF4-FFF2-40B4-BE49-F238E27FC236}">
                <a16:creationId xmlns:a16="http://schemas.microsoft.com/office/drawing/2014/main" id="{DCF57EC7-FC01-486D-BCE8-8AE936761696}"/>
              </a:ext>
            </a:extLst>
          </p:cNvPr>
          <p:cNvSpPr/>
          <p:nvPr/>
        </p:nvSpPr>
        <p:spPr>
          <a:xfrm>
            <a:off x="5559034" y="4388381"/>
            <a:ext cx="952519" cy="952519"/>
          </a:xfrm>
          <a:custGeom>
            <a:avLst/>
            <a:gdLst>
              <a:gd name="connsiteX0" fmla="*/ 0 w 1341437"/>
              <a:gd name="connsiteY0" fmla="*/ 0 h 1341437"/>
              <a:gd name="connsiteX1" fmla="*/ 1341437 w 1341437"/>
              <a:gd name="connsiteY1" fmla="*/ 0 h 1341437"/>
              <a:gd name="connsiteX2" fmla="*/ 1341437 w 1341437"/>
              <a:gd name="connsiteY2" fmla="*/ 1341437 h 1341437"/>
              <a:gd name="connsiteX3" fmla="*/ 0 w 1341437"/>
              <a:gd name="connsiteY3" fmla="*/ 1341437 h 1341437"/>
              <a:gd name="connsiteX4" fmla="*/ 0 w 1341437"/>
              <a:gd name="connsiteY4" fmla="*/ 0 h 1341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1437" h="1341437">
                <a:moveTo>
                  <a:pt x="0" y="0"/>
                </a:moveTo>
                <a:lnTo>
                  <a:pt x="1341437" y="0"/>
                </a:lnTo>
                <a:lnTo>
                  <a:pt x="1341437" y="1341437"/>
                </a:lnTo>
                <a:lnTo>
                  <a:pt x="0" y="1341437"/>
                </a:lnTo>
                <a:lnTo>
                  <a:pt x="0" y="0"/>
                </a:lnTo>
                <a:close/>
              </a:path>
            </a:pathLst>
          </a:custGeom>
          <a:noFill/>
          <a:ln>
            <a:noFill/>
          </a:ln>
          <a:effectLst/>
        </p:spPr>
        <p:txBody>
          <a:bodyPr spcFirstLastPara="0" vert="horz" wrap="square" lIns="53340" tIns="53340" rIns="53340" bIns="53340" numCol="1" spcCol="1270" anchor="ctr" anchorCtr="0">
            <a:noAutofit/>
          </a:bodyPr>
          <a:lstStyle/>
          <a:p>
            <a:pPr marL="0" marR="0" lvl="0" indent="0" algn="ctr"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0" cap="none" spc="0" normalizeH="0" baseline="0" noProof="0" dirty="0">
              <a:ln>
                <a:noFill/>
              </a:ln>
              <a:solidFill>
                <a:srgbClr val="000000">
                  <a:hueOff val="0"/>
                  <a:satOff val="0"/>
                  <a:lumOff val="0"/>
                  <a:alphaOff val="0"/>
                </a:srgbClr>
              </a:solidFill>
              <a:effectLst/>
              <a:uLnTx/>
              <a:uFillTx/>
              <a:latin typeface="微软雅黑" panose="020B0503020204020204" pitchFamily="34" charset="-122"/>
              <a:ea typeface="微软雅黑" panose="020B0503020204020204" pitchFamily="34" charset="-122"/>
              <a:cs typeface="+mn-cs"/>
            </a:endParaRPr>
          </a:p>
        </p:txBody>
      </p:sp>
      <p:sp>
        <p:nvSpPr>
          <p:cNvPr id="12" name="环形箭头 9">
            <a:extLst>
              <a:ext uri="{FF2B5EF4-FFF2-40B4-BE49-F238E27FC236}">
                <a16:creationId xmlns:a16="http://schemas.microsoft.com/office/drawing/2014/main" id="{E1C7828E-4E34-498F-A42D-410AB5DBA769}"/>
              </a:ext>
            </a:extLst>
          </p:cNvPr>
          <p:cNvSpPr/>
          <p:nvPr/>
        </p:nvSpPr>
        <p:spPr>
          <a:xfrm>
            <a:off x="4249856" y="1494985"/>
            <a:ext cx="3570875" cy="3570875"/>
          </a:xfrm>
          <a:prstGeom prst="circularArrow">
            <a:avLst>
              <a:gd name="adj1" fmla="val 5202"/>
              <a:gd name="adj2" fmla="val 336015"/>
              <a:gd name="adj3" fmla="val 8210155"/>
              <a:gd name="adj4" fmla="val 6449719"/>
              <a:gd name="adj5" fmla="val 6068"/>
            </a:avLst>
          </a:prstGeom>
          <a:solidFill>
            <a:srgbClr val="FFFFFF">
              <a:lumMod val="50000"/>
            </a:srgbClr>
          </a:solidFill>
          <a:ln w="12700" cap="flat" cmpd="sng" algn="ctr">
            <a:solidFill>
              <a:srgbClr val="FFFFFF">
                <a:hueOff val="0"/>
                <a:satOff val="0"/>
                <a:lumOff val="0"/>
                <a:alphaOff val="0"/>
              </a:srgbClr>
            </a:solidFill>
            <a:prstDash val="solid"/>
            <a:miter lim="800000"/>
          </a:ln>
          <a:effectLst/>
        </p:spPr>
      </p:sp>
      <p:sp>
        <p:nvSpPr>
          <p:cNvPr id="13" name="环形箭头 11">
            <a:extLst>
              <a:ext uri="{FF2B5EF4-FFF2-40B4-BE49-F238E27FC236}">
                <a16:creationId xmlns:a16="http://schemas.microsoft.com/office/drawing/2014/main" id="{70CECFCF-95AA-4ACD-A253-0E2F8121FDE4}"/>
              </a:ext>
            </a:extLst>
          </p:cNvPr>
          <p:cNvSpPr/>
          <p:nvPr/>
        </p:nvSpPr>
        <p:spPr>
          <a:xfrm>
            <a:off x="4249856" y="1494985"/>
            <a:ext cx="3570875" cy="3570875"/>
          </a:xfrm>
          <a:prstGeom prst="circularArrow">
            <a:avLst>
              <a:gd name="adj1" fmla="val 5202"/>
              <a:gd name="adj2" fmla="val 336015"/>
              <a:gd name="adj3" fmla="val 12297380"/>
              <a:gd name="adj4" fmla="val 10771160"/>
              <a:gd name="adj5" fmla="val 6068"/>
            </a:avLst>
          </a:prstGeom>
          <a:solidFill>
            <a:srgbClr val="FFFFFF">
              <a:lumMod val="50000"/>
            </a:srgbClr>
          </a:solidFill>
          <a:ln w="12700" cap="flat" cmpd="sng" algn="ctr">
            <a:solidFill>
              <a:srgbClr val="FFFFFF">
                <a:hueOff val="0"/>
                <a:satOff val="0"/>
                <a:lumOff val="0"/>
                <a:alphaOff val="0"/>
              </a:srgbClr>
            </a:solidFill>
            <a:prstDash val="solid"/>
            <a:miter lim="800000"/>
          </a:ln>
          <a:effectLst/>
        </p:spPr>
      </p:sp>
      <p:sp>
        <p:nvSpPr>
          <p:cNvPr id="14" name="环形箭头 13">
            <a:extLst>
              <a:ext uri="{FF2B5EF4-FFF2-40B4-BE49-F238E27FC236}">
                <a16:creationId xmlns:a16="http://schemas.microsoft.com/office/drawing/2014/main" id="{CC1DB7F7-7DCE-4B7E-B7C5-64B539E92AB8}"/>
              </a:ext>
            </a:extLst>
          </p:cNvPr>
          <p:cNvSpPr/>
          <p:nvPr/>
        </p:nvSpPr>
        <p:spPr>
          <a:xfrm>
            <a:off x="4249856" y="1494985"/>
            <a:ext cx="3570875" cy="3570875"/>
          </a:xfrm>
          <a:prstGeom prst="circularArrow">
            <a:avLst>
              <a:gd name="adj1" fmla="val 5202"/>
              <a:gd name="adj2" fmla="val 336015"/>
              <a:gd name="adj3" fmla="val 16865256"/>
              <a:gd name="adj4" fmla="val 15198729"/>
              <a:gd name="adj5" fmla="val 6068"/>
            </a:avLst>
          </a:prstGeom>
          <a:solidFill>
            <a:srgbClr val="FFFFFF">
              <a:lumMod val="50000"/>
            </a:srgbClr>
          </a:solidFill>
          <a:ln w="12700" cap="flat" cmpd="sng" algn="ctr">
            <a:solidFill>
              <a:srgbClr val="FFFFFF">
                <a:hueOff val="0"/>
                <a:satOff val="0"/>
                <a:lumOff val="0"/>
                <a:alphaOff val="0"/>
              </a:srgbClr>
            </a:solidFill>
            <a:prstDash val="solid"/>
            <a:miter lim="800000"/>
          </a:ln>
          <a:effectLst/>
        </p:spPr>
      </p:sp>
      <p:sp>
        <p:nvSpPr>
          <p:cNvPr id="15" name="椭圆 14">
            <a:extLst>
              <a:ext uri="{FF2B5EF4-FFF2-40B4-BE49-F238E27FC236}">
                <a16:creationId xmlns:a16="http://schemas.microsoft.com/office/drawing/2014/main" id="{C96A9509-6FCF-476E-93D2-205D22B1FE75}"/>
              </a:ext>
            </a:extLst>
          </p:cNvPr>
          <p:cNvSpPr/>
          <p:nvPr/>
        </p:nvSpPr>
        <p:spPr>
          <a:xfrm>
            <a:off x="4732273" y="1692271"/>
            <a:ext cx="670054" cy="670054"/>
          </a:xfrm>
          <a:prstGeom prst="ellipse">
            <a:avLst/>
          </a:prstGeom>
          <a:solidFill>
            <a:srgbClr val="081E4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1"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6" name="椭圆 15">
            <a:extLst>
              <a:ext uri="{FF2B5EF4-FFF2-40B4-BE49-F238E27FC236}">
                <a16:creationId xmlns:a16="http://schemas.microsoft.com/office/drawing/2014/main" id="{447870BE-DD36-4793-A5FC-88579DC80246}"/>
              </a:ext>
            </a:extLst>
          </p:cNvPr>
          <p:cNvSpPr/>
          <p:nvPr/>
        </p:nvSpPr>
        <p:spPr>
          <a:xfrm>
            <a:off x="6675373" y="1692271"/>
            <a:ext cx="670054" cy="670054"/>
          </a:xfrm>
          <a:prstGeom prst="ellipse">
            <a:avLst/>
          </a:prstGeom>
          <a:solidFill>
            <a:srgbClr val="081E4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02</a:t>
            </a:r>
            <a:endParaRPr kumimoji="1"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7" name="椭圆 16">
            <a:extLst>
              <a:ext uri="{FF2B5EF4-FFF2-40B4-BE49-F238E27FC236}">
                <a16:creationId xmlns:a16="http://schemas.microsoft.com/office/drawing/2014/main" id="{D8F3B5C2-603F-4AB6-B146-21A56CA995F5}"/>
              </a:ext>
            </a:extLst>
          </p:cNvPr>
          <p:cNvSpPr/>
          <p:nvPr/>
        </p:nvSpPr>
        <p:spPr>
          <a:xfrm>
            <a:off x="7246873" y="3452491"/>
            <a:ext cx="670054" cy="670054"/>
          </a:xfrm>
          <a:prstGeom prst="ellipse">
            <a:avLst/>
          </a:prstGeom>
          <a:solidFill>
            <a:srgbClr val="081E4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03</a:t>
            </a:r>
            <a:endParaRPr kumimoji="1"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8" name="椭圆 17">
            <a:extLst>
              <a:ext uri="{FF2B5EF4-FFF2-40B4-BE49-F238E27FC236}">
                <a16:creationId xmlns:a16="http://schemas.microsoft.com/office/drawing/2014/main" id="{2D9534D7-07B4-4202-97D0-F01A1FC66203}"/>
              </a:ext>
            </a:extLst>
          </p:cNvPr>
          <p:cNvSpPr/>
          <p:nvPr/>
        </p:nvSpPr>
        <p:spPr>
          <a:xfrm>
            <a:off x="5700266" y="4435471"/>
            <a:ext cx="670054" cy="670054"/>
          </a:xfrm>
          <a:prstGeom prst="ellipse">
            <a:avLst/>
          </a:prstGeom>
          <a:solidFill>
            <a:srgbClr val="081E4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04</a:t>
            </a:r>
            <a:endParaRPr kumimoji="1"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9" name="椭圆 18">
            <a:extLst>
              <a:ext uri="{FF2B5EF4-FFF2-40B4-BE49-F238E27FC236}">
                <a16:creationId xmlns:a16="http://schemas.microsoft.com/office/drawing/2014/main" id="{FECB2475-456E-4A1A-9801-945A0C7DF31D}"/>
              </a:ext>
            </a:extLst>
          </p:cNvPr>
          <p:cNvSpPr/>
          <p:nvPr/>
        </p:nvSpPr>
        <p:spPr>
          <a:xfrm>
            <a:off x="4206493" y="3437251"/>
            <a:ext cx="670054" cy="670054"/>
          </a:xfrm>
          <a:prstGeom prst="ellipse">
            <a:avLst/>
          </a:prstGeom>
          <a:solidFill>
            <a:srgbClr val="081E4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rPr>
              <a:t>05</a:t>
            </a:r>
            <a:endParaRPr kumimoji="1"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1" name="文本框 20">
            <a:extLst>
              <a:ext uri="{FF2B5EF4-FFF2-40B4-BE49-F238E27FC236}">
                <a16:creationId xmlns:a16="http://schemas.microsoft.com/office/drawing/2014/main" id="{5FA8A59B-7C04-412E-9A20-DA8080D342D1}"/>
              </a:ext>
            </a:extLst>
          </p:cNvPr>
          <p:cNvSpPr txBox="1"/>
          <p:nvPr/>
        </p:nvSpPr>
        <p:spPr>
          <a:xfrm>
            <a:off x="7437119" y="1299892"/>
            <a:ext cx="1005403" cy="33855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文件审核</a:t>
            </a:r>
          </a:p>
        </p:txBody>
      </p:sp>
      <p:sp>
        <p:nvSpPr>
          <p:cNvPr id="22" name="任意形状 22">
            <a:extLst>
              <a:ext uri="{FF2B5EF4-FFF2-40B4-BE49-F238E27FC236}">
                <a16:creationId xmlns:a16="http://schemas.microsoft.com/office/drawing/2014/main" id="{D7539F83-E580-4BAF-820A-27612F36BD1D}"/>
              </a:ext>
            </a:extLst>
          </p:cNvPr>
          <p:cNvSpPr/>
          <p:nvPr/>
        </p:nvSpPr>
        <p:spPr>
          <a:xfrm>
            <a:off x="7283669" y="1627956"/>
            <a:ext cx="1253359" cy="201010"/>
          </a:xfrm>
          <a:custGeom>
            <a:avLst/>
            <a:gdLst>
              <a:gd name="connsiteX0" fmla="*/ 0 w 1253359"/>
              <a:gd name="connsiteY0" fmla="*/ 201010 h 201010"/>
              <a:gd name="connsiteX1" fmla="*/ 201010 w 1253359"/>
              <a:gd name="connsiteY1" fmla="*/ 0 h 201010"/>
              <a:gd name="connsiteX2" fmla="*/ 1253359 w 1253359"/>
              <a:gd name="connsiteY2" fmla="*/ 0 h 201010"/>
              <a:gd name="connsiteX3" fmla="*/ 1253359 w 1253359"/>
              <a:gd name="connsiteY3" fmla="*/ 70944 h 201010"/>
              <a:gd name="connsiteX0" fmla="*/ 0 w 1253359"/>
              <a:gd name="connsiteY0" fmla="*/ 201010 h 201010"/>
              <a:gd name="connsiteX1" fmla="*/ 201010 w 1253359"/>
              <a:gd name="connsiteY1" fmla="*/ 0 h 201010"/>
              <a:gd name="connsiteX2" fmla="*/ 1253359 w 1253359"/>
              <a:gd name="connsiteY2" fmla="*/ 0 h 201010"/>
            </a:gdLst>
            <a:ahLst/>
            <a:cxnLst>
              <a:cxn ang="0">
                <a:pos x="connsiteX0" y="connsiteY0"/>
              </a:cxn>
              <a:cxn ang="0">
                <a:pos x="connsiteX1" y="connsiteY1"/>
              </a:cxn>
              <a:cxn ang="0">
                <a:pos x="connsiteX2" y="connsiteY2"/>
              </a:cxn>
            </a:cxnLst>
            <a:rect l="l" t="t" r="r" b="b"/>
            <a:pathLst>
              <a:path w="1253359" h="201010">
                <a:moveTo>
                  <a:pt x="0" y="201010"/>
                </a:moveTo>
                <a:lnTo>
                  <a:pt x="201010" y="0"/>
                </a:lnTo>
                <a:lnTo>
                  <a:pt x="1253359" y="0"/>
                </a:lnTo>
              </a:path>
            </a:pathLst>
          </a:custGeom>
          <a:noFill/>
          <a:ln w="12700" cap="flat" cmpd="sng" algn="ctr">
            <a:solidFill>
              <a:srgbClr val="081E45"/>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a:extLst>
              <a:ext uri="{FF2B5EF4-FFF2-40B4-BE49-F238E27FC236}">
                <a16:creationId xmlns:a16="http://schemas.microsoft.com/office/drawing/2014/main" id="{8F2FD34E-1FA6-48EA-BE15-058CCF3DFF4F}"/>
              </a:ext>
            </a:extLst>
          </p:cNvPr>
          <p:cNvSpPr txBox="1"/>
          <p:nvPr/>
        </p:nvSpPr>
        <p:spPr>
          <a:xfrm>
            <a:off x="7980020" y="3863188"/>
            <a:ext cx="1005403" cy="33855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1600" b="1" dirty="0">
                <a:solidFill>
                  <a:srgbClr val="081E45"/>
                </a:solidFill>
                <a:latin typeface="Microsoft YaHei" panose="020B0503020204020204" pitchFamily="34" charset="-122"/>
                <a:ea typeface="Microsoft YaHei" panose="020B0503020204020204" pitchFamily="34" charset="-122"/>
              </a:rPr>
              <a:t>结果查看</a:t>
            </a:r>
            <a:endParaRPr kumimoji="1" lang="zh-CN" altLang="en-US" sz="16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endParaRPr>
          </a:p>
        </p:txBody>
      </p:sp>
      <p:sp>
        <p:nvSpPr>
          <p:cNvPr id="25" name="任意形状 216">
            <a:extLst>
              <a:ext uri="{FF2B5EF4-FFF2-40B4-BE49-F238E27FC236}">
                <a16:creationId xmlns:a16="http://schemas.microsoft.com/office/drawing/2014/main" id="{5B652710-0BD9-4251-BB20-260C0C242D6F}"/>
              </a:ext>
            </a:extLst>
          </p:cNvPr>
          <p:cNvSpPr/>
          <p:nvPr/>
        </p:nvSpPr>
        <p:spPr>
          <a:xfrm flipV="1">
            <a:off x="7827311" y="3980988"/>
            <a:ext cx="1253359" cy="201010"/>
          </a:xfrm>
          <a:custGeom>
            <a:avLst/>
            <a:gdLst>
              <a:gd name="connsiteX0" fmla="*/ 0 w 1253359"/>
              <a:gd name="connsiteY0" fmla="*/ 201010 h 201010"/>
              <a:gd name="connsiteX1" fmla="*/ 201010 w 1253359"/>
              <a:gd name="connsiteY1" fmla="*/ 0 h 201010"/>
              <a:gd name="connsiteX2" fmla="*/ 1253359 w 1253359"/>
              <a:gd name="connsiteY2" fmla="*/ 0 h 201010"/>
              <a:gd name="connsiteX3" fmla="*/ 1253359 w 1253359"/>
              <a:gd name="connsiteY3" fmla="*/ 70944 h 201010"/>
              <a:gd name="connsiteX0" fmla="*/ 0 w 1253359"/>
              <a:gd name="connsiteY0" fmla="*/ 201010 h 201010"/>
              <a:gd name="connsiteX1" fmla="*/ 201010 w 1253359"/>
              <a:gd name="connsiteY1" fmla="*/ 0 h 201010"/>
              <a:gd name="connsiteX2" fmla="*/ 1253359 w 1253359"/>
              <a:gd name="connsiteY2" fmla="*/ 0 h 201010"/>
            </a:gdLst>
            <a:ahLst/>
            <a:cxnLst>
              <a:cxn ang="0">
                <a:pos x="connsiteX0" y="connsiteY0"/>
              </a:cxn>
              <a:cxn ang="0">
                <a:pos x="connsiteX1" y="connsiteY1"/>
              </a:cxn>
              <a:cxn ang="0">
                <a:pos x="connsiteX2" y="connsiteY2"/>
              </a:cxn>
            </a:cxnLst>
            <a:rect l="l" t="t" r="r" b="b"/>
            <a:pathLst>
              <a:path w="1253359" h="201010">
                <a:moveTo>
                  <a:pt x="0" y="201010"/>
                </a:moveTo>
                <a:lnTo>
                  <a:pt x="201010" y="0"/>
                </a:lnTo>
                <a:lnTo>
                  <a:pt x="1253359" y="0"/>
                </a:lnTo>
              </a:path>
            </a:pathLst>
          </a:custGeom>
          <a:noFill/>
          <a:ln w="12700" cap="flat" cmpd="sng" algn="ctr">
            <a:solidFill>
              <a:srgbClr val="081E45"/>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a:extLst>
              <a:ext uri="{FF2B5EF4-FFF2-40B4-BE49-F238E27FC236}">
                <a16:creationId xmlns:a16="http://schemas.microsoft.com/office/drawing/2014/main" id="{E0878750-1AF7-4CFB-8697-5E0C18CF538E}"/>
              </a:ext>
            </a:extLst>
          </p:cNvPr>
          <p:cNvSpPr txBox="1"/>
          <p:nvPr/>
        </p:nvSpPr>
        <p:spPr>
          <a:xfrm flipH="1">
            <a:off x="3118663" y="1300308"/>
            <a:ext cx="1620957" cy="33855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登录和权限检查</a:t>
            </a:r>
          </a:p>
        </p:txBody>
      </p:sp>
      <p:sp>
        <p:nvSpPr>
          <p:cNvPr id="28" name="任意形状 219">
            <a:extLst>
              <a:ext uri="{FF2B5EF4-FFF2-40B4-BE49-F238E27FC236}">
                <a16:creationId xmlns:a16="http://schemas.microsoft.com/office/drawing/2014/main" id="{30E26468-65C6-47D2-B01A-E50FCA477AA9}"/>
              </a:ext>
            </a:extLst>
          </p:cNvPr>
          <p:cNvSpPr/>
          <p:nvPr/>
        </p:nvSpPr>
        <p:spPr>
          <a:xfrm flipH="1">
            <a:off x="3554481" y="1627956"/>
            <a:ext cx="1253359" cy="201010"/>
          </a:xfrm>
          <a:custGeom>
            <a:avLst/>
            <a:gdLst>
              <a:gd name="connsiteX0" fmla="*/ 0 w 1253359"/>
              <a:gd name="connsiteY0" fmla="*/ 201010 h 201010"/>
              <a:gd name="connsiteX1" fmla="*/ 201010 w 1253359"/>
              <a:gd name="connsiteY1" fmla="*/ 0 h 201010"/>
              <a:gd name="connsiteX2" fmla="*/ 1253359 w 1253359"/>
              <a:gd name="connsiteY2" fmla="*/ 0 h 201010"/>
              <a:gd name="connsiteX3" fmla="*/ 1253359 w 1253359"/>
              <a:gd name="connsiteY3" fmla="*/ 70944 h 201010"/>
              <a:gd name="connsiteX0" fmla="*/ 0 w 1253359"/>
              <a:gd name="connsiteY0" fmla="*/ 201010 h 201010"/>
              <a:gd name="connsiteX1" fmla="*/ 201010 w 1253359"/>
              <a:gd name="connsiteY1" fmla="*/ 0 h 201010"/>
              <a:gd name="connsiteX2" fmla="*/ 1253359 w 1253359"/>
              <a:gd name="connsiteY2" fmla="*/ 0 h 201010"/>
            </a:gdLst>
            <a:ahLst/>
            <a:cxnLst>
              <a:cxn ang="0">
                <a:pos x="connsiteX0" y="connsiteY0"/>
              </a:cxn>
              <a:cxn ang="0">
                <a:pos x="connsiteX1" y="connsiteY1"/>
              </a:cxn>
              <a:cxn ang="0">
                <a:pos x="connsiteX2" y="connsiteY2"/>
              </a:cxn>
            </a:cxnLst>
            <a:rect l="l" t="t" r="r" b="b"/>
            <a:pathLst>
              <a:path w="1253359" h="201010">
                <a:moveTo>
                  <a:pt x="0" y="201010"/>
                </a:moveTo>
                <a:lnTo>
                  <a:pt x="201010" y="0"/>
                </a:lnTo>
                <a:lnTo>
                  <a:pt x="1253359" y="0"/>
                </a:lnTo>
              </a:path>
            </a:pathLst>
          </a:custGeom>
          <a:noFill/>
          <a:ln w="12700" cap="flat" cmpd="sng" algn="ctr">
            <a:solidFill>
              <a:srgbClr val="081E45"/>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文本框 29">
            <a:extLst>
              <a:ext uri="{FF2B5EF4-FFF2-40B4-BE49-F238E27FC236}">
                <a16:creationId xmlns:a16="http://schemas.microsoft.com/office/drawing/2014/main" id="{4A2A52CE-C725-4780-9451-51EB4D121A04}"/>
              </a:ext>
            </a:extLst>
          </p:cNvPr>
          <p:cNvSpPr txBox="1"/>
          <p:nvPr/>
        </p:nvSpPr>
        <p:spPr>
          <a:xfrm flipH="1">
            <a:off x="2888944" y="3863188"/>
            <a:ext cx="1005403" cy="33855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人工审核</a:t>
            </a:r>
          </a:p>
        </p:txBody>
      </p:sp>
      <p:sp>
        <p:nvSpPr>
          <p:cNvPr id="31" name="任意形状 222">
            <a:extLst>
              <a:ext uri="{FF2B5EF4-FFF2-40B4-BE49-F238E27FC236}">
                <a16:creationId xmlns:a16="http://schemas.microsoft.com/office/drawing/2014/main" id="{A8E6DB3D-2B7F-445B-A21D-135A4AF8E858}"/>
              </a:ext>
            </a:extLst>
          </p:cNvPr>
          <p:cNvSpPr/>
          <p:nvPr/>
        </p:nvSpPr>
        <p:spPr>
          <a:xfrm flipH="1" flipV="1">
            <a:off x="2984471" y="3980988"/>
            <a:ext cx="1253359" cy="201010"/>
          </a:xfrm>
          <a:custGeom>
            <a:avLst/>
            <a:gdLst>
              <a:gd name="connsiteX0" fmla="*/ 0 w 1253359"/>
              <a:gd name="connsiteY0" fmla="*/ 201010 h 201010"/>
              <a:gd name="connsiteX1" fmla="*/ 201010 w 1253359"/>
              <a:gd name="connsiteY1" fmla="*/ 0 h 201010"/>
              <a:gd name="connsiteX2" fmla="*/ 1253359 w 1253359"/>
              <a:gd name="connsiteY2" fmla="*/ 0 h 201010"/>
              <a:gd name="connsiteX3" fmla="*/ 1253359 w 1253359"/>
              <a:gd name="connsiteY3" fmla="*/ 70944 h 201010"/>
              <a:gd name="connsiteX0" fmla="*/ 0 w 1253359"/>
              <a:gd name="connsiteY0" fmla="*/ 201010 h 201010"/>
              <a:gd name="connsiteX1" fmla="*/ 201010 w 1253359"/>
              <a:gd name="connsiteY1" fmla="*/ 0 h 201010"/>
              <a:gd name="connsiteX2" fmla="*/ 1253359 w 1253359"/>
              <a:gd name="connsiteY2" fmla="*/ 0 h 201010"/>
            </a:gdLst>
            <a:ahLst/>
            <a:cxnLst>
              <a:cxn ang="0">
                <a:pos x="connsiteX0" y="connsiteY0"/>
              </a:cxn>
              <a:cxn ang="0">
                <a:pos x="connsiteX1" y="connsiteY1"/>
              </a:cxn>
              <a:cxn ang="0">
                <a:pos x="connsiteX2" y="connsiteY2"/>
              </a:cxn>
            </a:cxnLst>
            <a:rect l="l" t="t" r="r" b="b"/>
            <a:pathLst>
              <a:path w="1253359" h="201010">
                <a:moveTo>
                  <a:pt x="0" y="201010"/>
                </a:moveTo>
                <a:lnTo>
                  <a:pt x="201010" y="0"/>
                </a:lnTo>
                <a:lnTo>
                  <a:pt x="1253359" y="0"/>
                </a:lnTo>
              </a:path>
            </a:pathLst>
          </a:custGeom>
          <a:noFill/>
          <a:ln w="12700" cap="flat" cmpd="sng" algn="ctr">
            <a:solidFill>
              <a:srgbClr val="081E45"/>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32" name="直线连接符 26">
            <a:extLst>
              <a:ext uri="{FF2B5EF4-FFF2-40B4-BE49-F238E27FC236}">
                <a16:creationId xmlns:a16="http://schemas.microsoft.com/office/drawing/2014/main" id="{94C7B205-2CE6-4403-B36F-2FCD950D3130}"/>
              </a:ext>
            </a:extLst>
          </p:cNvPr>
          <p:cNvCxnSpPr>
            <a:cxnSpLocks/>
          </p:cNvCxnSpPr>
          <p:nvPr/>
        </p:nvCxnSpPr>
        <p:spPr>
          <a:xfrm>
            <a:off x="6035293" y="5105525"/>
            <a:ext cx="0" cy="787728"/>
          </a:xfrm>
          <a:prstGeom prst="line">
            <a:avLst/>
          </a:prstGeom>
          <a:noFill/>
          <a:ln w="12700" cap="flat" cmpd="sng" algn="ctr">
            <a:solidFill>
              <a:srgbClr val="081E45"/>
            </a:solidFill>
            <a:prstDash val="solid"/>
            <a:miter lim="800000"/>
          </a:ln>
          <a:effectLst/>
        </p:spPr>
      </p:cxnSp>
      <p:sp>
        <p:nvSpPr>
          <p:cNvPr id="34" name="文本框 33">
            <a:extLst>
              <a:ext uri="{FF2B5EF4-FFF2-40B4-BE49-F238E27FC236}">
                <a16:creationId xmlns:a16="http://schemas.microsoft.com/office/drawing/2014/main" id="{C4E18E93-C060-4523-A729-8A96B6740E1C}"/>
              </a:ext>
            </a:extLst>
          </p:cNvPr>
          <p:cNvSpPr txBox="1"/>
          <p:nvPr/>
        </p:nvSpPr>
        <p:spPr>
          <a:xfrm>
            <a:off x="6033414" y="5142226"/>
            <a:ext cx="1005403" cy="338554"/>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1600" b="1" dirty="0">
                <a:solidFill>
                  <a:srgbClr val="081E45"/>
                </a:solidFill>
                <a:latin typeface="Microsoft YaHei" panose="020B0503020204020204" pitchFamily="34" charset="-122"/>
                <a:ea typeface="Microsoft YaHei" panose="020B0503020204020204" pitchFamily="34" charset="-122"/>
              </a:rPr>
              <a:t>数据存储</a:t>
            </a:r>
            <a:endParaRPr kumimoji="1" lang="zh-CN" altLang="en-US" sz="16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endParaRPr>
          </a:p>
        </p:txBody>
      </p:sp>
      <p:sp>
        <p:nvSpPr>
          <p:cNvPr id="35" name="椭圆 34">
            <a:extLst>
              <a:ext uri="{FF2B5EF4-FFF2-40B4-BE49-F238E27FC236}">
                <a16:creationId xmlns:a16="http://schemas.microsoft.com/office/drawing/2014/main" id="{F29E423B-D6F9-4F5A-9BF9-EA9559DDAB94}"/>
              </a:ext>
            </a:extLst>
          </p:cNvPr>
          <p:cNvSpPr/>
          <p:nvPr/>
        </p:nvSpPr>
        <p:spPr>
          <a:xfrm>
            <a:off x="5559034" y="2651162"/>
            <a:ext cx="952519" cy="952519"/>
          </a:xfrm>
          <a:prstGeom prst="ellipse">
            <a:avLst/>
          </a:prstGeom>
          <a:solidFill>
            <a:srgbClr val="081E45">
              <a:lumMod val="75000"/>
              <a:lumOff val="25000"/>
            </a:srgbClr>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2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a:extLst>
              <a:ext uri="{FF2B5EF4-FFF2-40B4-BE49-F238E27FC236}">
                <a16:creationId xmlns:a16="http://schemas.microsoft.com/office/drawing/2014/main" id="{93A0BC3A-1BDF-49FC-8580-937D08EFE79C}"/>
              </a:ext>
            </a:extLst>
          </p:cNvPr>
          <p:cNvSpPr txBox="1"/>
          <p:nvPr/>
        </p:nvSpPr>
        <p:spPr>
          <a:xfrm>
            <a:off x="5735896" y="2958144"/>
            <a:ext cx="595035" cy="33855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600" b="1"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需求</a:t>
            </a:r>
          </a:p>
        </p:txBody>
      </p:sp>
      <p:pic>
        <p:nvPicPr>
          <p:cNvPr id="37" name="图片 36">
            <a:extLst>
              <a:ext uri="{FF2B5EF4-FFF2-40B4-BE49-F238E27FC236}">
                <a16:creationId xmlns:a16="http://schemas.microsoft.com/office/drawing/2014/main" id="{7BEEF73C-00D3-4728-BB6F-7CC343433A8C}"/>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343856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a:extLst>
              <a:ext uri="{FF2B5EF4-FFF2-40B4-BE49-F238E27FC236}">
                <a16:creationId xmlns:a16="http://schemas.microsoft.com/office/drawing/2014/main" id="{47003367-AE7D-48D1-826C-2CC34D54C7F7}"/>
              </a:ext>
            </a:extLst>
          </p:cNvPr>
          <p:cNvPicPr>
            <a:picLocks noChangeAspect="1"/>
          </p:cNvPicPr>
          <p:nvPr/>
        </p:nvPicPr>
        <p:blipFill rotWithShape="1">
          <a:blip r:embed="rId2"/>
          <a:srcRect r="68897"/>
          <a:stretch/>
        </p:blipFill>
        <p:spPr>
          <a:xfrm>
            <a:off x="-12363" y="0"/>
            <a:ext cx="3792071" cy="6858000"/>
          </a:xfrm>
          <a:prstGeom prst="rect">
            <a:avLst/>
          </a:prstGeom>
        </p:spPr>
      </p:pic>
      <p:sp>
        <p:nvSpPr>
          <p:cNvPr id="122" name="文本框 121">
            <a:extLst>
              <a:ext uri="{FF2B5EF4-FFF2-40B4-BE49-F238E27FC236}">
                <a16:creationId xmlns:a16="http://schemas.microsoft.com/office/drawing/2014/main" id="{13F9F1AD-4FD8-4419-A820-6F63F66AA08F}"/>
              </a:ext>
            </a:extLst>
          </p:cNvPr>
          <p:cNvSpPr txBox="1"/>
          <p:nvPr/>
        </p:nvSpPr>
        <p:spPr>
          <a:xfrm>
            <a:off x="917419" y="2611380"/>
            <a:ext cx="1538883" cy="2682786"/>
          </a:xfrm>
          <a:prstGeom prst="rect">
            <a:avLst/>
          </a:prstGeom>
          <a:noFill/>
        </p:spPr>
        <p:txBody>
          <a:bodyPr vert="eaVert"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8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目</a:t>
            </a:r>
            <a:r>
              <a:rPr kumimoji="1" lang="en-US" altLang="zh-CN" sz="8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a:t>
            </a:r>
            <a:r>
              <a:rPr kumimoji="1" lang="zh-CN" altLang="en-US" sz="8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录</a:t>
            </a:r>
          </a:p>
        </p:txBody>
      </p:sp>
      <p:cxnSp>
        <p:nvCxnSpPr>
          <p:cNvPr id="123" name="直线连接符 5">
            <a:extLst>
              <a:ext uri="{FF2B5EF4-FFF2-40B4-BE49-F238E27FC236}">
                <a16:creationId xmlns:a16="http://schemas.microsoft.com/office/drawing/2014/main" id="{FAD5862C-F209-4567-8762-9B7AF269DDCA}"/>
              </a:ext>
            </a:extLst>
          </p:cNvPr>
          <p:cNvCxnSpPr>
            <a:cxnSpLocks/>
          </p:cNvCxnSpPr>
          <p:nvPr/>
        </p:nvCxnSpPr>
        <p:spPr>
          <a:xfrm>
            <a:off x="1197782" y="5368643"/>
            <a:ext cx="1016437" cy="0"/>
          </a:xfrm>
          <a:prstGeom prst="line">
            <a:avLst/>
          </a:prstGeom>
          <a:noFill/>
          <a:ln w="6350" cap="flat" cmpd="sng" algn="ctr">
            <a:solidFill>
              <a:srgbClr val="FFFFFF"/>
            </a:solidFill>
            <a:prstDash val="solid"/>
            <a:miter lim="800000"/>
          </a:ln>
          <a:effectLst/>
        </p:spPr>
      </p:cxnSp>
      <p:cxnSp>
        <p:nvCxnSpPr>
          <p:cNvPr id="124" name="直线连接符 103">
            <a:extLst>
              <a:ext uri="{FF2B5EF4-FFF2-40B4-BE49-F238E27FC236}">
                <a16:creationId xmlns:a16="http://schemas.microsoft.com/office/drawing/2014/main" id="{D320D91A-5789-4DE7-BFC4-9A876DC01B57}"/>
              </a:ext>
            </a:extLst>
          </p:cNvPr>
          <p:cNvCxnSpPr>
            <a:cxnSpLocks/>
          </p:cNvCxnSpPr>
          <p:nvPr/>
        </p:nvCxnSpPr>
        <p:spPr>
          <a:xfrm>
            <a:off x="1197782" y="5682408"/>
            <a:ext cx="1016437" cy="0"/>
          </a:xfrm>
          <a:prstGeom prst="line">
            <a:avLst/>
          </a:prstGeom>
          <a:noFill/>
          <a:ln w="6350" cap="flat" cmpd="sng" algn="ctr">
            <a:solidFill>
              <a:srgbClr val="FFFFFF"/>
            </a:solidFill>
            <a:prstDash val="solid"/>
            <a:miter lim="800000"/>
          </a:ln>
          <a:effectLst/>
        </p:spPr>
      </p:cxnSp>
      <p:sp>
        <p:nvSpPr>
          <p:cNvPr id="125" name="文本框 124">
            <a:extLst>
              <a:ext uri="{FF2B5EF4-FFF2-40B4-BE49-F238E27FC236}">
                <a16:creationId xmlns:a16="http://schemas.microsoft.com/office/drawing/2014/main" id="{847CB585-6D71-41AD-9678-E977D56B4E63}"/>
              </a:ext>
            </a:extLst>
          </p:cNvPr>
          <p:cNvSpPr txBox="1"/>
          <p:nvPr/>
        </p:nvSpPr>
        <p:spPr>
          <a:xfrm>
            <a:off x="1112109" y="5368643"/>
            <a:ext cx="1196135" cy="307777"/>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CONTENTS</a:t>
            </a:r>
            <a:endParaRPr kumimoji="1" lang="zh-CN" altLang="en-US" sz="14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26" name="矩形 125">
            <a:extLst>
              <a:ext uri="{FF2B5EF4-FFF2-40B4-BE49-F238E27FC236}">
                <a16:creationId xmlns:a16="http://schemas.microsoft.com/office/drawing/2014/main" id="{E786207A-D4E2-42F1-A2D0-42B28A9D5212}"/>
              </a:ext>
            </a:extLst>
          </p:cNvPr>
          <p:cNvSpPr/>
          <p:nvPr/>
        </p:nvSpPr>
        <p:spPr>
          <a:xfrm>
            <a:off x="794134" y="776484"/>
            <a:ext cx="1782815" cy="5305032"/>
          </a:xfrm>
          <a:prstGeom prst="rect">
            <a:avLst/>
          </a:prstGeom>
          <a:noFill/>
          <a:ln w="101600" cap="flat" cmpd="sng" algn="ctr">
            <a:solidFill>
              <a:srgbClr val="FFFFFF"/>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cxnSp>
        <p:nvCxnSpPr>
          <p:cNvPr id="127" name="直线连接符 13">
            <a:extLst>
              <a:ext uri="{FF2B5EF4-FFF2-40B4-BE49-F238E27FC236}">
                <a16:creationId xmlns:a16="http://schemas.microsoft.com/office/drawing/2014/main" id="{3B85FBC7-E7A4-47BE-8913-DCB92D2EB482}"/>
              </a:ext>
            </a:extLst>
          </p:cNvPr>
          <p:cNvCxnSpPr>
            <a:cxnSpLocks/>
          </p:cNvCxnSpPr>
          <p:nvPr/>
        </p:nvCxnSpPr>
        <p:spPr>
          <a:xfrm>
            <a:off x="1285636" y="2437285"/>
            <a:ext cx="813313" cy="0"/>
          </a:xfrm>
          <a:prstGeom prst="line">
            <a:avLst/>
          </a:prstGeom>
          <a:noFill/>
          <a:ln w="12700" cap="flat" cmpd="sng" algn="ctr">
            <a:solidFill>
              <a:srgbClr val="FFFFFF"/>
            </a:solidFill>
            <a:prstDash val="solid"/>
            <a:miter lim="800000"/>
          </a:ln>
          <a:effectLst/>
        </p:spPr>
      </p:cxnSp>
      <p:cxnSp>
        <p:nvCxnSpPr>
          <p:cNvPr id="128" name="直线连接符 16">
            <a:extLst>
              <a:ext uri="{FF2B5EF4-FFF2-40B4-BE49-F238E27FC236}">
                <a16:creationId xmlns:a16="http://schemas.microsoft.com/office/drawing/2014/main" id="{1EA8E857-4841-47CD-9A07-B7BF54EBD6D8}"/>
              </a:ext>
            </a:extLst>
          </p:cNvPr>
          <p:cNvCxnSpPr/>
          <p:nvPr/>
        </p:nvCxnSpPr>
        <p:spPr>
          <a:xfrm>
            <a:off x="3869198" y="6468813"/>
            <a:ext cx="8070903" cy="0"/>
          </a:xfrm>
          <a:prstGeom prst="line">
            <a:avLst/>
          </a:prstGeom>
          <a:noFill/>
          <a:ln w="12700" cap="flat" cmpd="sng" algn="ctr">
            <a:solidFill>
              <a:srgbClr val="09234F"/>
            </a:solidFill>
            <a:prstDash val="solid"/>
            <a:miter lim="800000"/>
          </a:ln>
          <a:effectLst/>
        </p:spPr>
      </p:cxnSp>
      <p:cxnSp>
        <p:nvCxnSpPr>
          <p:cNvPr id="129" name="直线连接符 118">
            <a:extLst>
              <a:ext uri="{FF2B5EF4-FFF2-40B4-BE49-F238E27FC236}">
                <a16:creationId xmlns:a16="http://schemas.microsoft.com/office/drawing/2014/main" id="{6C3694D3-901C-4A62-A373-8DC5C0F187F6}"/>
              </a:ext>
            </a:extLst>
          </p:cNvPr>
          <p:cNvCxnSpPr>
            <a:cxnSpLocks/>
          </p:cNvCxnSpPr>
          <p:nvPr/>
        </p:nvCxnSpPr>
        <p:spPr>
          <a:xfrm>
            <a:off x="11524463" y="385408"/>
            <a:ext cx="415636" cy="0"/>
          </a:xfrm>
          <a:prstGeom prst="line">
            <a:avLst/>
          </a:prstGeom>
          <a:noFill/>
          <a:ln w="12700" cap="flat" cmpd="sng" algn="ctr">
            <a:solidFill>
              <a:srgbClr val="09234F"/>
            </a:solidFill>
            <a:prstDash val="solid"/>
            <a:miter lim="800000"/>
          </a:ln>
          <a:effectLst/>
        </p:spPr>
      </p:cxnSp>
      <p:cxnSp>
        <p:nvCxnSpPr>
          <p:cNvPr id="130" name="直线连接符 119">
            <a:extLst>
              <a:ext uri="{FF2B5EF4-FFF2-40B4-BE49-F238E27FC236}">
                <a16:creationId xmlns:a16="http://schemas.microsoft.com/office/drawing/2014/main" id="{E4E540F0-61B3-4CB0-A8D6-0210F9B5D15E}"/>
              </a:ext>
            </a:extLst>
          </p:cNvPr>
          <p:cNvCxnSpPr>
            <a:cxnSpLocks/>
          </p:cNvCxnSpPr>
          <p:nvPr/>
        </p:nvCxnSpPr>
        <p:spPr>
          <a:xfrm>
            <a:off x="11856972" y="287169"/>
            <a:ext cx="0" cy="433905"/>
          </a:xfrm>
          <a:prstGeom prst="line">
            <a:avLst/>
          </a:prstGeom>
          <a:noFill/>
          <a:ln w="12700" cap="flat" cmpd="sng" algn="ctr">
            <a:solidFill>
              <a:srgbClr val="09234F"/>
            </a:solidFill>
            <a:prstDash val="solid"/>
            <a:miter lim="800000"/>
          </a:ln>
          <a:effectLst/>
        </p:spPr>
      </p:cxnSp>
      <p:sp>
        <p:nvSpPr>
          <p:cNvPr id="131" name="文本框 130">
            <a:extLst>
              <a:ext uri="{FF2B5EF4-FFF2-40B4-BE49-F238E27FC236}">
                <a16:creationId xmlns:a16="http://schemas.microsoft.com/office/drawing/2014/main" id="{A72A4130-DF68-4475-AA30-DE8876AF1A21}"/>
              </a:ext>
            </a:extLst>
          </p:cNvPr>
          <p:cNvSpPr txBox="1"/>
          <p:nvPr/>
        </p:nvSpPr>
        <p:spPr>
          <a:xfrm rot="5400000">
            <a:off x="10290010" y="4785385"/>
            <a:ext cx="2720527" cy="646331"/>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r>
              <a:rPr kumimoji="1" lang="en-US" altLang="zh-CN" sz="3600" b="0" i="0" u="none" strike="noStrike" kern="1200" cap="none" spc="0" normalizeH="0" baseline="0" noProof="0" dirty="0">
                <a:ln>
                  <a:noFill/>
                </a:ln>
                <a:solidFill>
                  <a:srgbClr val="FFFFFF">
                    <a:lumMod val="85000"/>
                  </a:srgbClr>
                </a:solidFill>
                <a:effectLst/>
                <a:uLnTx/>
                <a:uFillTx/>
                <a:latin typeface="Microsoft YaHei" panose="020B0503020204020204" pitchFamily="34" charset="-122"/>
                <a:ea typeface="Microsoft YaHei" panose="020B0503020204020204" pitchFamily="34" charset="-122"/>
                <a:cs typeface="+mn-cs"/>
              </a:rPr>
              <a:t>CONTENTS</a:t>
            </a:r>
            <a:endParaRPr kumimoji="1" lang="zh-CN" altLang="en-US" sz="3600" b="0" i="0" u="none" strike="noStrike" kern="1200" cap="none" spc="0" normalizeH="0" baseline="0" noProof="0" dirty="0">
              <a:ln>
                <a:noFill/>
              </a:ln>
              <a:solidFill>
                <a:srgbClr val="FFFFFF">
                  <a:lumMod val="85000"/>
                </a:srgbClr>
              </a:solidFill>
              <a:effectLst/>
              <a:uLnTx/>
              <a:uFillTx/>
              <a:latin typeface="Microsoft YaHei" panose="020B0503020204020204" pitchFamily="34" charset="-122"/>
              <a:ea typeface="Microsoft YaHei" panose="020B0503020204020204" pitchFamily="34" charset="-122"/>
              <a:cs typeface="+mn-cs"/>
            </a:endParaRPr>
          </a:p>
        </p:txBody>
      </p:sp>
      <p:sp>
        <p:nvSpPr>
          <p:cNvPr id="132" name="文本框 131">
            <a:extLst>
              <a:ext uri="{FF2B5EF4-FFF2-40B4-BE49-F238E27FC236}">
                <a16:creationId xmlns:a16="http://schemas.microsoft.com/office/drawing/2014/main" id="{1188478D-4B3C-4D51-8C4D-AF22112CA5A7}"/>
              </a:ext>
            </a:extLst>
          </p:cNvPr>
          <p:cNvSpPr txBox="1"/>
          <p:nvPr/>
        </p:nvSpPr>
        <p:spPr>
          <a:xfrm>
            <a:off x="5123175" y="1407679"/>
            <a:ext cx="162095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课题背景</a:t>
            </a:r>
          </a:p>
        </p:txBody>
      </p:sp>
      <p:sp>
        <p:nvSpPr>
          <p:cNvPr id="133" name="文本框 132">
            <a:extLst>
              <a:ext uri="{FF2B5EF4-FFF2-40B4-BE49-F238E27FC236}">
                <a16:creationId xmlns:a16="http://schemas.microsoft.com/office/drawing/2014/main" id="{12EBA9BB-5CF8-4A29-9503-CBE1143B1EFF}"/>
              </a:ext>
            </a:extLst>
          </p:cNvPr>
          <p:cNvSpPr txBox="1"/>
          <p:nvPr/>
        </p:nvSpPr>
        <p:spPr>
          <a:xfrm>
            <a:off x="8791245" y="1407679"/>
            <a:ext cx="1980029"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违禁词检测</a:t>
            </a:r>
          </a:p>
        </p:txBody>
      </p:sp>
      <p:sp>
        <p:nvSpPr>
          <p:cNvPr id="134" name="文本框 133">
            <a:extLst>
              <a:ext uri="{FF2B5EF4-FFF2-40B4-BE49-F238E27FC236}">
                <a16:creationId xmlns:a16="http://schemas.microsoft.com/office/drawing/2014/main" id="{CC1DE854-EE1F-4090-B584-BE60E35DE123}"/>
              </a:ext>
            </a:extLst>
          </p:cNvPr>
          <p:cNvSpPr txBox="1"/>
          <p:nvPr/>
        </p:nvSpPr>
        <p:spPr>
          <a:xfrm>
            <a:off x="5138218" y="3055111"/>
            <a:ext cx="162095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文件渲染</a:t>
            </a:r>
          </a:p>
        </p:txBody>
      </p:sp>
      <p:sp>
        <p:nvSpPr>
          <p:cNvPr id="135" name="文本框 134">
            <a:extLst>
              <a:ext uri="{FF2B5EF4-FFF2-40B4-BE49-F238E27FC236}">
                <a16:creationId xmlns:a16="http://schemas.microsoft.com/office/drawing/2014/main" id="{6A4B68DF-ABB5-41B3-B2B9-1854F2CBA089}"/>
              </a:ext>
            </a:extLst>
          </p:cNvPr>
          <p:cNvSpPr txBox="1"/>
          <p:nvPr/>
        </p:nvSpPr>
        <p:spPr>
          <a:xfrm>
            <a:off x="8791245" y="3055111"/>
            <a:ext cx="162095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1" dirty="0">
                <a:solidFill>
                  <a:srgbClr val="09234F"/>
                </a:solidFill>
                <a:latin typeface="Microsoft YaHei" panose="020B0503020204020204" pitchFamily="34" charset="-122"/>
                <a:ea typeface="Microsoft YaHei" panose="020B0503020204020204" pitchFamily="34" charset="-122"/>
              </a:rPr>
              <a:t>系统设计</a:t>
            </a:r>
            <a:endParaRPr kumimoji="1" lang="zh-CN" altLang="en-US" sz="2800" b="1" i="0" u="none" strike="noStrike" kern="120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endParaRPr>
          </a:p>
        </p:txBody>
      </p:sp>
      <p:sp>
        <p:nvSpPr>
          <p:cNvPr id="136" name="文本框 135">
            <a:extLst>
              <a:ext uri="{FF2B5EF4-FFF2-40B4-BE49-F238E27FC236}">
                <a16:creationId xmlns:a16="http://schemas.microsoft.com/office/drawing/2014/main" id="{86F2EE9F-2217-4708-A67D-37FA48652B16}"/>
              </a:ext>
            </a:extLst>
          </p:cNvPr>
          <p:cNvSpPr txBox="1"/>
          <p:nvPr/>
        </p:nvSpPr>
        <p:spPr>
          <a:xfrm>
            <a:off x="5138218" y="4596744"/>
            <a:ext cx="90281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总结</a:t>
            </a:r>
          </a:p>
        </p:txBody>
      </p:sp>
      <p:sp>
        <p:nvSpPr>
          <p:cNvPr id="137" name="文本框 136">
            <a:extLst>
              <a:ext uri="{FF2B5EF4-FFF2-40B4-BE49-F238E27FC236}">
                <a16:creationId xmlns:a16="http://schemas.microsoft.com/office/drawing/2014/main" id="{30345788-5DFB-40E6-ACE1-9A2CF8CEA25F}"/>
              </a:ext>
            </a:extLst>
          </p:cNvPr>
          <p:cNvSpPr txBox="1"/>
          <p:nvPr/>
        </p:nvSpPr>
        <p:spPr>
          <a:xfrm>
            <a:off x="8791246" y="4596744"/>
            <a:ext cx="902811"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致谢</a:t>
            </a:r>
          </a:p>
        </p:txBody>
      </p:sp>
      <p:cxnSp>
        <p:nvCxnSpPr>
          <p:cNvPr id="138" name="直线连接符 127">
            <a:extLst>
              <a:ext uri="{FF2B5EF4-FFF2-40B4-BE49-F238E27FC236}">
                <a16:creationId xmlns:a16="http://schemas.microsoft.com/office/drawing/2014/main" id="{BB6FB40A-5034-4D59-9086-FBDD1F6DC5D6}"/>
              </a:ext>
            </a:extLst>
          </p:cNvPr>
          <p:cNvCxnSpPr>
            <a:cxnSpLocks/>
          </p:cNvCxnSpPr>
          <p:nvPr/>
        </p:nvCxnSpPr>
        <p:spPr>
          <a:xfrm>
            <a:off x="3757037" y="0"/>
            <a:ext cx="0" cy="6858000"/>
          </a:xfrm>
          <a:prstGeom prst="line">
            <a:avLst/>
          </a:prstGeom>
          <a:noFill/>
          <a:ln w="101600" cap="flat" cmpd="sng" algn="ctr">
            <a:gradFill>
              <a:gsLst>
                <a:gs pos="50000">
                  <a:srgbClr val="F6D9A7"/>
                </a:gs>
                <a:gs pos="100000">
                  <a:srgbClr val="D6AA74"/>
                </a:gs>
                <a:gs pos="0">
                  <a:srgbClr val="D6AA74"/>
                </a:gs>
              </a:gsLst>
              <a:lin ang="5400000" scaled="0"/>
            </a:gradFill>
            <a:prstDash val="solid"/>
            <a:miter lim="800000"/>
          </a:ln>
          <a:effectLst/>
        </p:spPr>
      </p:cxnSp>
      <p:sp>
        <p:nvSpPr>
          <p:cNvPr id="139" name="文本框 138">
            <a:extLst>
              <a:ext uri="{FF2B5EF4-FFF2-40B4-BE49-F238E27FC236}">
                <a16:creationId xmlns:a16="http://schemas.microsoft.com/office/drawing/2014/main" id="{46719E00-3B75-4195-9950-3C213A93105F}"/>
              </a:ext>
            </a:extLst>
          </p:cNvPr>
          <p:cNvSpPr txBox="1"/>
          <p:nvPr/>
        </p:nvSpPr>
        <p:spPr>
          <a:xfrm>
            <a:off x="4197064" y="1282916"/>
            <a:ext cx="1040670" cy="1015663"/>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rPr>
              <a:t>01</a:t>
            </a:r>
            <a:endParaRPr kumimoji="1" lang="zh-CN" altLang="en-US"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0" name="文本框 139">
            <a:extLst>
              <a:ext uri="{FF2B5EF4-FFF2-40B4-BE49-F238E27FC236}">
                <a16:creationId xmlns:a16="http://schemas.microsoft.com/office/drawing/2014/main" id="{D7E853DF-2D39-4EE5-9742-B21DA2642CFC}"/>
              </a:ext>
            </a:extLst>
          </p:cNvPr>
          <p:cNvSpPr txBox="1"/>
          <p:nvPr/>
        </p:nvSpPr>
        <p:spPr>
          <a:xfrm>
            <a:off x="5138218" y="1889190"/>
            <a:ext cx="1846980" cy="3002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 altLang="zh-CN"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Subject Background</a:t>
            </a:r>
            <a:endParaRPr kumimoji="1" lang="zh-CN" altLang="en-US"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141" name="文本框 140">
            <a:extLst>
              <a:ext uri="{FF2B5EF4-FFF2-40B4-BE49-F238E27FC236}">
                <a16:creationId xmlns:a16="http://schemas.microsoft.com/office/drawing/2014/main" id="{D43AAF20-2F1F-4865-9386-ADC712C9E4A3}"/>
              </a:ext>
            </a:extLst>
          </p:cNvPr>
          <p:cNvSpPr txBox="1"/>
          <p:nvPr/>
        </p:nvSpPr>
        <p:spPr>
          <a:xfrm>
            <a:off x="7823047" y="1282916"/>
            <a:ext cx="1040670" cy="1015663"/>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rPr>
              <a:t>02</a:t>
            </a:r>
            <a:endParaRPr kumimoji="1" lang="zh-CN" altLang="en-US"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2" name="文本框 141">
            <a:extLst>
              <a:ext uri="{FF2B5EF4-FFF2-40B4-BE49-F238E27FC236}">
                <a16:creationId xmlns:a16="http://schemas.microsoft.com/office/drawing/2014/main" id="{F4280D90-A920-42CE-A138-ECA22C8C19D9}"/>
              </a:ext>
            </a:extLst>
          </p:cNvPr>
          <p:cNvSpPr txBox="1"/>
          <p:nvPr/>
        </p:nvSpPr>
        <p:spPr>
          <a:xfrm>
            <a:off x="8791245" y="1895364"/>
            <a:ext cx="1648208" cy="3002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 altLang="zh-CN"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Research Content</a:t>
            </a:r>
            <a:endParaRPr kumimoji="1" lang="zh-CN" altLang="en-US"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143" name="文本框 142">
            <a:extLst>
              <a:ext uri="{FF2B5EF4-FFF2-40B4-BE49-F238E27FC236}">
                <a16:creationId xmlns:a16="http://schemas.microsoft.com/office/drawing/2014/main" id="{90FB8BEE-AB08-4FE2-BB13-339557E6E937}"/>
              </a:ext>
            </a:extLst>
          </p:cNvPr>
          <p:cNvSpPr txBox="1"/>
          <p:nvPr/>
        </p:nvSpPr>
        <p:spPr>
          <a:xfrm>
            <a:off x="4197064" y="2907785"/>
            <a:ext cx="1040670" cy="1015663"/>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rPr>
              <a:t>03</a:t>
            </a:r>
            <a:endParaRPr kumimoji="1" lang="zh-CN" altLang="en-US"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4" name="文本框 143">
            <a:extLst>
              <a:ext uri="{FF2B5EF4-FFF2-40B4-BE49-F238E27FC236}">
                <a16:creationId xmlns:a16="http://schemas.microsoft.com/office/drawing/2014/main" id="{8F51B181-5DAD-4DB0-9313-152C340A77CB}"/>
              </a:ext>
            </a:extLst>
          </p:cNvPr>
          <p:cNvSpPr txBox="1"/>
          <p:nvPr/>
        </p:nvSpPr>
        <p:spPr>
          <a:xfrm>
            <a:off x="5162292" y="3549663"/>
            <a:ext cx="1375698" cy="3002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 altLang="zh-CN"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File Rendering</a:t>
            </a:r>
            <a:endParaRPr kumimoji="1" lang="zh-CN" altLang="en-US"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145" name="文本框 144">
            <a:extLst>
              <a:ext uri="{FF2B5EF4-FFF2-40B4-BE49-F238E27FC236}">
                <a16:creationId xmlns:a16="http://schemas.microsoft.com/office/drawing/2014/main" id="{AC681E04-09B4-41D6-8B6C-18EA124CC1AC}"/>
              </a:ext>
            </a:extLst>
          </p:cNvPr>
          <p:cNvSpPr txBox="1"/>
          <p:nvPr/>
        </p:nvSpPr>
        <p:spPr>
          <a:xfrm>
            <a:off x="7823047" y="2907785"/>
            <a:ext cx="1040670" cy="1015663"/>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rPr>
              <a:t>04</a:t>
            </a:r>
            <a:endParaRPr kumimoji="1" lang="zh-CN" altLang="en-US"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6" name="文本框 145">
            <a:extLst>
              <a:ext uri="{FF2B5EF4-FFF2-40B4-BE49-F238E27FC236}">
                <a16:creationId xmlns:a16="http://schemas.microsoft.com/office/drawing/2014/main" id="{91475A37-AF5B-4D45-815D-C6E8D13F5BB3}"/>
              </a:ext>
            </a:extLst>
          </p:cNvPr>
          <p:cNvSpPr txBox="1"/>
          <p:nvPr/>
        </p:nvSpPr>
        <p:spPr>
          <a:xfrm>
            <a:off x="8858733" y="3502312"/>
            <a:ext cx="1404552" cy="3002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 altLang="zh-CN"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System Design</a:t>
            </a:r>
            <a:endParaRPr kumimoji="1" lang="zh-CN" altLang="en-US"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147" name="文本框 146">
            <a:extLst>
              <a:ext uri="{FF2B5EF4-FFF2-40B4-BE49-F238E27FC236}">
                <a16:creationId xmlns:a16="http://schemas.microsoft.com/office/drawing/2014/main" id="{F1AAD23E-611A-4F0C-A0D1-C91836E10C84}"/>
              </a:ext>
            </a:extLst>
          </p:cNvPr>
          <p:cNvSpPr txBox="1"/>
          <p:nvPr/>
        </p:nvSpPr>
        <p:spPr>
          <a:xfrm>
            <a:off x="4197064" y="4453713"/>
            <a:ext cx="1040670" cy="1015663"/>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rPr>
              <a:t>05</a:t>
            </a:r>
            <a:endParaRPr kumimoji="1" lang="zh-CN" altLang="en-US"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48" name="文本框 147">
            <a:extLst>
              <a:ext uri="{FF2B5EF4-FFF2-40B4-BE49-F238E27FC236}">
                <a16:creationId xmlns:a16="http://schemas.microsoft.com/office/drawing/2014/main" id="{9AD4BAF6-DCFC-4E96-8F82-FE32A50AAFED}"/>
              </a:ext>
            </a:extLst>
          </p:cNvPr>
          <p:cNvSpPr txBox="1"/>
          <p:nvPr/>
        </p:nvSpPr>
        <p:spPr>
          <a:xfrm>
            <a:off x="5138218" y="5095872"/>
            <a:ext cx="1103187" cy="3002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 altLang="zh-CN"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Conclusion</a:t>
            </a:r>
          </a:p>
        </p:txBody>
      </p:sp>
      <p:sp>
        <p:nvSpPr>
          <p:cNvPr id="149" name="文本框 148">
            <a:extLst>
              <a:ext uri="{FF2B5EF4-FFF2-40B4-BE49-F238E27FC236}">
                <a16:creationId xmlns:a16="http://schemas.microsoft.com/office/drawing/2014/main" id="{B85C3095-B90C-4C05-8236-BCA1C3448635}"/>
              </a:ext>
            </a:extLst>
          </p:cNvPr>
          <p:cNvSpPr txBox="1"/>
          <p:nvPr/>
        </p:nvSpPr>
        <p:spPr>
          <a:xfrm>
            <a:off x="7823047" y="4453713"/>
            <a:ext cx="1040670" cy="1015663"/>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rPr>
              <a:t>06</a:t>
            </a:r>
            <a:endParaRPr kumimoji="1" lang="zh-CN" altLang="en-US" sz="60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150" name="文本框 149">
            <a:extLst>
              <a:ext uri="{FF2B5EF4-FFF2-40B4-BE49-F238E27FC236}">
                <a16:creationId xmlns:a16="http://schemas.microsoft.com/office/drawing/2014/main" id="{10DE8C0F-0319-480A-B91A-1C5B62389B31}"/>
              </a:ext>
            </a:extLst>
          </p:cNvPr>
          <p:cNvSpPr txBox="1"/>
          <p:nvPr/>
        </p:nvSpPr>
        <p:spPr>
          <a:xfrm>
            <a:off x="8791246" y="5062992"/>
            <a:ext cx="769763" cy="30021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zh-CN"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rPr>
              <a:t>Thanks</a:t>
            </a:r>
            <a:endParaRPr kumimoji="1" lang="zh-CN" altLang="en-US" sz="1351" b="0" i="0" u="none" strike="noStrike" kern="0" cap="none" spc="0" normalizeH="0" baseline="0" noProof="0" dirty="0">
              <a:ln>
                <a:noFill/>
              </a:ln>
              <a:solidFill>
                <a:srgbClr val="FFFFFF">
                  <a:lumMod val="65000"/>
                </a:srgbClr>
              </a:solidFill>
              <a:effectLst/>
              <a:uLnTx/>
              <a:uFillTx/>
              <a:latin typeface="微软雅黑" panose="020B0503020204020204" pitchFamily="34" charset="-122"/>
              <a:ea typeface="微软雅黑" panose="020B0503020204020204" pitchFamily="34" charset="-122"/>
              <a:cs typeface="+mn-cs"/>
            </a:endParaRPr>
          </a:p>
        </p:txBody>
      </p:sp>
      <p:sp>
        <p:nvSpPr>
          <p:cNvPr id="197" name="矩形 196">
            <a:extLst>
              <a:ext uri="{FF2B5EF4-FFF2-40B4-BE49-F238E27FC236}">
                <a16:creationId xmlns:a16="http://schemas.microsoft.com/office/drawing/2014/main" id="{54A1880E-04DF-44AC-B96D-7A2124008532}"/>
              </a:ext>
            </a:extLst>
          </p:cNvPr>
          <p:cNvSpPr/>
          <p:nvPr/>
        </p:nvSpPr>
        <p:spPr>
          <a:xfrm>
            <a:off x="4197064" y="177800"/>
            <a:ext cx="3792071" cy="765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199" name="图片 198">
            <a:extLst>
              <a:ext uri="{FF2B5EF4-FFF2-40B4-BE49-F238E27FC236}">
                <a16:creationId xmlns:a16="http://schemas.microsoft.com/office/drawing/2014/main" id="{3E41774F-6817-48C7-B4A5-E2C3AA9D2486}"/>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141950" y="1170480"/>
            <a:ext cx="1128099" cy="1128099"/>
          </a:xfrm>
          <a:prstGeom prst="rect">
            <a:avLst/>
          </a:prstGeom>
        </p:spPr>
      </p:pic>
      <p:pic>
        <p:nvPicPr>
          <p:cNvPr id="3" name="图片 2">
            <a:extLst>
              <a:ext uri="{FF2B5EF4-FFF2-40B4-BE49-F238E27FC236}">
                <a16:creationId xmlns:a16="http://schemas.microsoft.com/office/drawing/2014/main" id="{5DE6B269-0534-4B0F-B2FB-7201090E5713}"/>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770937" y="525668"/>
            <a:ext cx="1961344" cy="431279"/>
          </a:xfrm>
          <a:prstGeom prst="rect">
            <a:avLst/>
          </a:prstGeom>
        </p:spPr>
      </p:pic>
      <p:sp>
        <p:nvSpPr>
          <p:cNvPr id="35" name="副标题 2">
            <a:extLst>
              <a:ext uri="{FF2B5EF4-FFF2-40B4-BE49-F238E27FC236}">
                <a16:creationId xmlns:a16="http://schemas.microsoft.com/office/drawing/2014/main" id="{D4481AB7-5402-4D65-A885-E13B5DFC101A}"/>
              </a:ext>
            </a:extLst>
          </p:cNvPr>
          <p:cNvSpPr txBox="1">
            <a:spLocks/>
          </p:cNvSpPr>
          <p:nvPr/>
        </p:nvSpPr>
        <p:spPr>
          <a:xfrm>
            <a:off x="4511872" y="6021612"/>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4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4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4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endParaRPr>
          </a:p>
        </p:txBody>
      </p:sp>
    </p:spTree>
    <p:extLst>
      <p:ext uri="{BB962C8B-B14F-4D97-AF65-F5344CB8AC3E}">
        <p14:creationId xmlns:p14="http://schemas.microsoft.com/office/powerpoint/2010/main" val="193218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登录和权限检查</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a:extLst>
              <a:ext uri="{FF2B5EF4-FFF2-40B4-BE49-F238E27FC236}">
                <a16:creationId xmlns:a16="http://schemas.microsoft.com/office/drawing/2014/main" id="{2E3DF797-5D64-4019-8071-EAE6A5AF6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pic>
        <p:nvPicPr>
          <p:cNvPr id="6" name="图片 5">
            <a:extLst>
              <a:ext uri="{FF2B5EF4-FFF2-40B4-BE49-F238E27FC236}">
                <a16:creationId xmlns:a16="http://schemas.microsoft.com/office/drawing/2014/main" id="{FAD774AF-1A7F-7067-1775-C8C406AF3F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215" y="1129263"/>
            <a:ext cx="5854700" cy="4787900"/>
          </a:xfrm>
          <a:prstGeom prst="rect">
            <a:avLst/>
          </a:prstGeom>
        </p:spPr>
      </p:pic>
      <p:sp>
        <p:nvSpPr>
          <p:cNvPr id="7" name="文本框 6">
            <a:extLst>
              <a:ext uri="{FF2B5EF4-FFF2-40B4-BE49-F238E27FC236}">
                <a16:creationId xmlns:a16="http://schemas.microsoft.com/office/drawing/2014/main" id="{ECEA04D6-7372-5651-F38B-F74409C5973D}"/>
              </a:ext>
            </a:extLst>
          </p:cNvPr>
          <p:cNvSpPr txBox="1"/>
          <p:nvPr/>
        </p:nvSpPr>
        <p:spPr>
          <a:xfrm>
            <a:off x="7280610" y="1278174"/>
            <a:ext cx="3494756" cy="4851713"/>
          </a:xfrm>
          <a:prstGeom prst="rect">
            <a:avLst/>
          </a:prstGeom>
          <a:noFill/>
        </p:spPr>
        <p:txBody>
          <a:bodyPr wrap="square" rtlCol="0">
            <a:spAutoFit/>
          </a:bodyPr>
          <a:lstStyle/>
          <a:p>
            <a:pPr defTabSz="914377">
              <a:lnSpc>
                <a:spcPct val="150000"/>
              </a:lnSpc>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用户访问系统任何页面在未登录的情况下将进入登录页面。</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该模块主要通</a:t>
            </a:r>
            <a:r>
              <a:rPr kumimoji="1" lang="en"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RBAC</a:t>
            </a:r>
            <a:r>
              <a:rPr kumimoji="1" lang="zh-CN" altLang="e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a:t>
            </a:r>
            <a:r>
              <a:rPr kumimoji="1" lang="en"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Role-Based Access Control</a:t>
            </a:r>
            <a:r>
              <a:rPr kumimoji="1" lang="zh-CN" altLang="e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进行权限控制，即用户属于角色组，并将相应的权限给对应角色，相应权限具有可访问页面。在通过用户名密码的验证后，返回一个</a:t>
            </a:r>
            <a:r>
              <a:rPr kumimoji="1" lang="en"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token</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用于后续身份验证。通过该</a:t>
            </a:r>
            <a:r>
              <a:rPr kumimoji="1" lang="en"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token</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用户请求可访问的界面并返回，前端路由将动态的加载这些页面。用户即使通过</a:t>
            </a:r>
            <a:r>
              <a:rPr kumimoji="1" lang="en"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URL</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访问无权限页面，也将看到空白页。</a:t>
            </a:r>
          </a:p>
          <a:p>
            <a:pPr defTabSz="914377">
              <a:lnSpc>
                <a:spcPct val="150000"/>
              </a:lnSpc>
              <a:defRPr/>
            </a:pPr>
            <a:endPar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Tree>
    <p:extLst>
      <p:ext uri="{BB962C8B-B14F-4D97-AF65-F5344CB8AC3E}">
        <p14:creationId xmlns:p14="http://schemas.microsoft.com/office/powerpoint/2010/main" val="171735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文件审核与渲染</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a:extLst>
              <a:ext uri="{FF2B5EF4-FFF2-40B4-BE49-F238E27FC236}">
                <a16:creationId xmlns:a16="http://schemas.microsoft.com/office/drawing/2014/main" id="{2E3DF797-5D64-4019-8071-EAE6A5AF6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pic>
        <p:nvPicPr>
          <p:cNvPr id="8" name="图片 7">
            <a:extLst>
              <a:ext uri="{FF2B5EF4-FFF2-40B4-BE49-F238E27FC236}">
                <a16:creationId xmlns:a16="http://schemas.microsoft.com/office/drawing/2014/main" id="{9E30E638-EFAA-A671-8EF1-134B54C166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836" y="903323"/>
            <a:ext cx="5670918" cy="3654065"/>
          </a:xfrm>
          <a:prstGeom prst="rect">
            <a:avLst/>
          </a:prstGeom>
        </p:spPr>
      </p:pic>
      <p:pic>
        <p:nvPicPr>
          <p:cNvPr id="9" name="图片 8">
            <a:extLst>
              <a:ext uri="{FF2B5EF4-FFF2-40B4-BE49-F238E27FC236}">
                <a16:creationId xmlns:a16="http://schemas.microsoft.com/office/drawing/2014/main" id="{90F3FA74-783A-F38C-3550-8E61895FBE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2664" y="782085"/>
            <a:ext cx="5397500" cy="5372100"/>
          </a:xfrm>
          <a:prstGeom prst="rect">
            <a:avLst/>
          </a:prstGeom>
        </p:spPr>
      </p:pic>
      <p:sp>
        <p:nvSpPr>
          <p:cNvPr id="10" name="文本框 9">
            <a:extLst>
              <a:ext uri="{FF2B5EF4-FFF2-40B4-BE49-F238E27FC236}">
                <a16:creationId xmlns:a16="http://schemas.microsoft.com/office/drawing/2014/main" id="{35E550B3-C87B-68E0-0EED-07DA0519991F}"/>
              </a:ext>
            </a:extLst>
          </p:cNvPr>
          <p:cNvSpPr txBox="1"/>
          <p:nvPr/>
        </p:nvSpPr>
        <p:spPr>
          <a:xfrm>
            <a:off x="331835" y="4879503"/>
            <a:ext cx="5670917" cy="1158394"/>
          </a:xfrm>
          <a:prstGeom prst="rect">
            <a:avLst/>
          </a:prstGeom>
          <a:noFill/>
        </p:spPr>
        <p:txBody>
          <a:bodyPr wrap="square" rtlCol="0">
            <a:spAutoFit/>
          </a:bodyPr>
          <a:lstStyle/>
          <a:p>
            <a:pPr defTabSz="914377">
              <a:lnSpc>
                <a:spcPct val="150000"/>
              </a:lnSpc>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用户通过点击坐上的文件上传框或拖拽文件到框内用于上传检测文件，后台将解析识别结果</a:t>
            </a:r>
            <a:r>
              <a:rPr lang="zh-CN" altLang="en-US" sz="1600" dirty="0">
                <a:solidFill>
                  <a:srgbClr val="000000">
                    <a:lumMod val="75000"/>
                    <a:lumOff val="25000"/>
                  </a:srgbClr>
                </a:solidFill>
                <a:latin typeface="Microsoft YaHei Light" panose="020B0502040204020203" pitchFamily="34" charset="-122"/>
                <a:ea typeface="Microsoft YaHei Light" panose="020B0502040204020203" pitchFamily="34" charset="-122"/>
              </a:rPr>
              <a:t>。根据结果用户可选择进行文件上传与人工审核。</a:t>
            </a:r>
            <a:endPar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Tree>
    <p:extLst>
      <p:ext uri="{BB962C8B-B14F-4D97-AF65-F5344CB8AC3E}">
        <p14:creationId xmlns:p14="http://schemas.microsoft.com/office/powerpoint/2010/main" val="11329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dirty="0">
                <a:solidFill>
                  <a:srgbClr val="ED7D31"/>
                </a:solidFill>
                <a:latin typeface="Microsoft YaHei" panose="020B0503020204020204" pitchFamily="34" charset="-122"/>
                <a:ea typeface="Microsoft YaHei" panose="020B0503020204020204" pitchFamily="34" charset="-122"/>
              </a:rPr>
              <a:t>审核</a:t>
            </a: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页面</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a:extLst>
              <a:ext uri="{FF2B5EF4-FFF2-40B4-BE49-F238E27FC236}">
                <a16:creationId xmlns:a16="http://schemas.microsoft.com/office/drawing/2014/main" id="{2E3DF797-5D64-4019-8071-EAE6A5AF6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pic>
        <p:nvPicPr>
          <p:cNvPr id="6" name="图片 5">
            <a:extLst>
              <a:ext uri="{FF2B5EF4-FFF2-40B4-BE49-F238E27FC236}">
                <a16:creationId xmlns:a16="http://schemas.microsoft.com/office/drawing/2014/main" id="{5884C103-843C-274B-E1DA-AE3D8ABDA3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633" y="1048687"/>
            <a:ext cx="11418733" cy="1501054"/>
          </a:xfrm>
          <a:prstGeom prst="rect">
            <a:avLst/>
          </a:prstGeom>
        </p:spPr>
      </p:pic>
      <p:pic>
        <p:nvPicPr>
          <p:cNvPr id="8" name="图片 7">
            <a:extLst>
              <a:ext uri="{FF2B5EF4-FFF2-40B4-BE49-F238E27FC236}">
                <a16:creationId xmlns:a16="http://schemas.microsoft.com/office/drawing/2014/main" id="{F1406040-FF5E-D4A7-A527-03A34B212E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6633" y="2894612"/>
            <a:ext cx="5929752" cy="2683845"/>
          </a:xfrm>
          <a:prstGeom prst="rect">
            <a:avLst/>
          </a:prstGeom>
        </p:spPr>
      </p:pic>
      <p:sp>
        <p:nvSpPr>
          <p:cNvPr id="9" name="文本框 8">
            <a:extLst>
              <a:ext uri="{FF2B5EF4-FFF2-40B4-BE49-F238E27FC236}">
                <a16:creationId xmlns:a16="http://schemas.microsoft.com/office/drawing/2014/main" id="{0FA2FF03-49BE-8572-B358-1C967625A5B5}"/>
              </a:ext>
            </a:extLst>
          </p:cNvPr>
          <p:cNvSpPr txBox="1"/>
          <p:nvPr/>
        </p:nvSpPr>
        <p:spPr>
          <a:xfrm>
            <a:off x="6830573" y="3313895"/>
            <a:ext cx="4507988" cy="1527726"/>
          </a:xfrm>
          <a:prstGeom prst="rect">
            <a:avLst/>
          </a:prstGeom>
          <a:noFill/>
        </p:spPr>
        <p:txBody>
          <a:bodyPr wrap="square" rtlCol="0">
            <a:spAutoFit/>
          </a:bodyPr>
          <a:lstStyle/>
          <a:p>
            <a:pPr defTabSz="914377">
              <a:lnSpc>
                <a:spcPct val="150000"/>
              </a:lnSpc>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审核者通过浏览待审核列表并选择文件进行文件审核。通过双击列表具体项，将进入审核页面。</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a:p>
            <a:pPr defTabSz="914377">
              <a:lnSpc>
                <a:spcPct val="150000"/>
              </a:lnSpc>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审核页面与交互页面类似，但取消了文件上传模块，增加了审核通过按钮与拒绝按钮。</a:t>
            </a:r>
            <a:endPar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Tree>
    <p:extLst>
      <p:ext uri="{BB962C8B-B14F-4D97-AF65-F5344CB8AC3E}">
        <p14:creationId xmlns:p14="http://schemas.microsoft.com/office/powerpoint/2010/main" val="33550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文件存储</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pic>
        <p:nvPicPr>
          <p:cNvPr id="5" name="图片 4">
            <a:extLst>
              <a:ext uri="{FF2B5EF4-FFF2-40B4-BE49-F238E27FC236}">
                <a16:creationId xmlns:a16="http://schemas.microsoft.com/office/drawing/2014/main" id="{2E3DF797-5D64-4019-8071-EAE6A5AF6F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773" y="176064"/>
            <a:ext cx="1599391" cy="351690"/>
          </a:xfrm>
          <a:prstGeom prst="rect">
            <a:avLst/>
          </a:prstGeom>
        </p:spPr>
      </p:pic>
      <p:pic>
        <p:nvPicPr>
          <p:cNvPr id="6" name="图片 5">
            <a:extLst>
              <a:ext uri="{FF2B5EF4-FFF2-40B4-BE49-F238E27FC236}">
                <a16:creationId xmlns:a16="http://schemas.microsoft.com/office/drawing/2014/main" id="{05FB6888-E62A-A005-37C6-7136FC40A1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6028" y="1565794"/>
            <a:ext cx="4826000" cy="1968500"/>
          </a:xfrm>
          <a:prstGeom prst="rect">
            <a:avLst/>
          </a:prstGeom>
        </p:spPr>
      </p:pic>
      <p:pic>
        <p:nvPicPr>
          <p:cNvPr id="8" name="图片 7">
            <a:extLst>
              <a:ext uri="{FF2B5EF4-FFF2-40B4-BE49-F238E27FC236}">
                <a16:creationId xmlns:a16="http://schemas.microsoft.com/office/drawing/2014/main" id="{E1B00A5D-24E3-121B-C6AA-AABE91A57F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271" y="1055474"/>
            <a:ext cx="5943600" cy="2933700"/>
          </a:xfrm>
          <a:prstGeom prst="rect">
            <a:avLst/>
          </a:prstGeom>
        </p:spPr>
      </p:pic>
      <p:sp>
        <p:nvSpPr>
          <p:cNvPr id="10" name="文本框 9">
            <a:extLst>
              <a:ext uri="{FF2B5EF4-FFF2-40B4-BE49-F238E27FC236}">
                <a16:creationId xmlns:a16="http://schemas.microsoft.com/office/drawing/2014/main" id="{1C9AA3BC-F942-D04B-6641-7E55FFF82199}"/>
              </a:ext>
            </a:extLst>
          </p:cNvPr>
          <p:cNvSpPr txBox="1"/>
          <p:nvPr/>
        </p:nvSpPr>
        <p:spPr>
          <a:xfrm>
            <a:off x="2715064" y="4311285"/>
            <a:ext cx="6133514" cy="1354217"/>
          </a:xfrm>
          <a:prstGeom prst="rect">
            <a:avLst/>
          </a:prstGeom>
          <a:noFill/>
        </p:spPr>
        <p:txBody>
          <a:bodyPr wrap="square">
            <a:spAutoFit/>
          </a:bodyPr>
          <a:lstStyle/>
          <a:p>
            <a:r>
              <a:rPr lang="zh-CN" altLang="zh-CN" sz="1600" dirty="0">
                <a:solidFill>
                  <a:srgbClr val="000000">
                    <a:lumMod val="75000"/>
                    <a:lumOff val="25000"/>
                  </a:srgbClr>
                </a:solidFill>
                <a:latin typeface="Microsoft YaHei Light" panose="020B0502040204020203" pitchFamily="34" charset="-122"/>
                <a:ea typeface="Microsoft YaHei Light" panose="020B0502040204020203" pitchFamily="34" charset="-122"/>
              </a:rPr>
              <a:t>系统共涉及两部分表：用户权限部分与文件管理部分。其中用户管理部分包含用户表，角色表，权限表，菜单表。用户可以拥有多个角色，一个角色也可以被不同用户拥有。角色与权限、权限与菜单同样拥有多对多关系。文件存储部分有上传者和审核者两个属性与用户表关联。 </a:t>
            </a:r>
            <a:endParaRPr lang="zh-CN" altLang="en-US" sz="1600" dirty="0">
              <a:solidFill>
                <a:srgbClr val="000000">
                  <a:lumMod val="75000"/>
                  <a:lumOff val="25000"/>
                </a:srgbClr>
              </a:solidFill>
              <a:latin typeface="Microsoft YaHei Light" panose="020B0502040204020203" pitchFamily="34" charset="-122"/>
              <a:ea typeface="Microsoft YaHei Light" panose="020B0502040204020203" pitchFamily="34" charset="-122"/>
            </a:endParaRPr>
          </a:p>
        </p:txBody>
      </p:sp>
    </p:spTree>
    <p:extLst>
      <p:ext uri="{BB962C8B-B14F-4D97-AF65-F5344CB8AC3E}">
        <p14:creationId xmlns:p14="http://schemas.microsoft.com/office/powerpoint/2010/main" val="62846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其余要点</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cxnSp>
        <p:nvCxnSpPr>
          <p:cNvPr id="9" name="直线连接符 203">
            <a:extLst>
              <a:ext uri="{FF2B5EF4-FFF2-40B4-BE49-F238E27FC236}">
                <a16:creationId xmlns:a16="http://schemas.microsoft.com/office/drawing/2014/main" id="{182E5C6F-45BA-4B3E-ADF7-E30BF1AC6DDF}"/>
              </a:ext>
            </a:extLst>
          </p:cNvPr>
          <p:cNvCxnSpPr>
            <a:cxnSpLocks/>
          </p:cNvCxnSpPr>
          <p:nvPr/>
        </p:nvCxnSpPr>
        <p:spPr>
          <a:xfrm flipH="1">
            <a:off x="-7622" y="6342611"/>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sp>
        <p:nvSpPr>
          <p:cNvPr id="10" name="矩形 9">
            <a:extLst>
              <a:ext uri="{FF2B5EF4-FFF2-40B4-BE49-F238E27FC236}">
                <a16:creationId xmlns:a16="http://schemas.microsoft.com/office/drawing/2014/main" id="{C26CCE4F-408E-46D1-B196-5AAAC97BB36F}"/>
              </a:ext>
            </a:extLst>
          </p:cNvPr>
          <p:cNvSpPr/>
          <p:nvPr/>
        </p:nvSpPr>
        <p:spPr>
          <a:xfrm>
            <a:off x="695326" y="1223372"/>
            <a:ext cx="10804253" cy="1045723"/>
          </a:xfrm>
          <a:prstGeom prst="rect">
            <a:avLst/>
          </a:prstGeom>
          <a:noFill/>
          <a:ln w="12700" cap="flat" cmpd="sng" algn="ctr">
            <a:solidFill>
              <a:srgbClr val="09234F"/>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 name="平行四边形 10">
            <a:extLst>
              <a:ext uri="{FF2B5EF4-FFF2-40B4-BE49-F238E27FC236}">
                <a16:creationId xmlns:a16="http://schemas.microsoft.com/office/drawing/2014/main" id="{55F920C7-1FD1-4978-822B-67EC31587C2E}"/>
              </a:ext>
            </a:extLst>
          </p:cNvPr>
          <p:cNvSpPr/>
          <p:nvPr/>
        </p:nvSpPr>
        <p:spPr>
          <a:xfrm>
            <a:off x="906653" y="1025222"/>
            <a:ext cx="1766807" cy="418455"/>
          </a:xfrm>
          <a:prstGeom prst="parallelogram">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351"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非功能性需求</a:t>
            </a:r>
          </a:p>
        </p:txBody>
      </p:sp>
      <p:sp>
        <p:nvSpPr>
          <p:cNvPr id="12" name="文本框 11">
            <a:extLst>
              <a:ext uri="{FF2B5EF4-FFF2-40B4-BE49-F238E27FC236}">
                <a16:creationId xmlns:a16="http://schemas.microsoft.com/office/drawing/2014/main" id="{5034E6B2-0A6F-42C6-A747-30BB8C5E211D}"/>
              </a:ext>
            </a:extLst>
          </p:cNvPr>
          <p:cNvSpPr txBox="1"/>
          <p:nvPr/>
        </p:nvSpPr>
        <p:spPr>
          <a:xfrm>
            <a:off x="906651" y="1443675"/>
            <a:ext cx="10425831" cy="701987"/>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lang="zh-CN" altLang="en-US" sz="1400" dirty="0">
                <a:solidFill>
                  <a:srgbClr val="000000">
                    <a:lumMod val="75000"/>
                    <a:lumOff val="25000"/>
                  </a:srgbClr>
                </a:solidFill>
                <a:latin typeface="Microsoft YaHei Light" panose="020B0502040204020203" pitchFamily="34" charset="-122"/>
                <a:ea typeface="Microsoft YaHei Light" panose="020B0502040204020203" pitchFamily="34" charset="-122"/>
              </a:rPr>
              <a:t>非功能性需求主要关注该系统的精确度，性能，易用性，可拓展性等与功能无关的需求，主要目的在于使系统更为完善，提高用户体验与开发效率。</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
        <p:nvSpPr>
          <p:cNvPr id="13" name="矩形 12">
            <a:extLst>
              <a:ext uri="{FF2B5EF4-FFF2-40B4-BE49-F238E27FC236}">
                <a16:creationId xmlns:a16="http://schemas.microsoft.com/office/drawing/2014/main" id="{48698BE2-7CFF-4D5A-9141-884EF94D610D}"/>
              </a:ext>
            </a:extLst>
          </p:cNvPr>
          <p:cNvSpPr/>
          <p:nvPr/>
        </p:nvSpPr>
        <p:spPr>
          <a:xfrm>
            <a:off x="695326" y="2650977"/>
            <a:ext cx="10804253" cy="1317793"/>
          </a:xfrm>
          <a:prstGeom prst="rect">
            <a:avLst/>
          </a:prstGeom>
          <a:noFill/>
          <a:ln w="12700" cap="flat" cmpd="sng" algn="ctr">
            <a:solidFill>
              <a:srgbClr val="09234F"/>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4" name="平行四边形 13">
            <a:extLst>
              <a:ext uri="{FF2B5EF4-FFF2-40B4-BE49-F238E27FC236}">
                <a16:creationId xmlns:a16="http://schemas.microsoft.com/office/drawing/2014/main" id="{7F40044D-A762-4701-BD18-7D119D27D82F}"/>
              </a:ext>
            </a:extLst>
          </p:cNvPr>
          <p:cNvSpPr/>
          <p:nvPr/>
        </p:nvSpPr>
        <p:spPr>
          <a:xfrm>
            <a:off x="9565675" y="2423847"/>
            <a:ext cx="1766807" cy="418455"/>
          </a:xfrm>
          <a:prstGeom prst="parallelogram">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351" kern="0" dirty="0">
                <a:solidFill>
                  <a:srgbClr val="FFFFFF"/>
                </a:solidFill>
                <a:latin typeface="Microsoft YaHei" panose="020B0503020204020204" pitchFamily="34" charset="-122"/>
                <a:ea typeface="Microsoft YaHei" panose="020B0503020204020204" pitchFamily="34" charset="-122"/>
              </a:rPr>
              <a:t>工程化</a:t>
            </a:r>
            <a:endParaRPr kumimoji="1" lang="zh-CN" altLang="en-US" sz="1351"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15" name="文本框 14">
            <a:extLst>
              <a:ext uri="{FF2B5EF4-FFF2-40B4-BE49-F238E27FC236}">
                <a16:creationId xmlns:a16="http://schemas.microsoft.com/office/drawing/2014/main" id="{BF0C3289-8BD3-43D3-8738-3714BF79E149}"/>
              </a:ext>
            </a:extLst>
          </p:cNvPr>
          <p:cNvSpPr txBox="1"/>
          <p:nvPr/>
        </p:nvSpPr>
        <p:spPr>
          <a:xfrm>
            <a:off x="906651" y="2882503"/>
            <a:ext cx="10425831" cy="1025152"/>
          </a:xfrm>
          <a:prstGeom prst="rect">
            <a:avLst/>
          </a:prstGeom>
          <a:noFill/>
        </p:spPr>
        <p:txBody>
          <a:bodyPr wrap="square" rtlCol="0">
            <a:spAutoFit/>
          </a:bodyPr>
          <a:lstStyle/>
          <a:p>
            <a:pPr defTabSz="914377">
              <a:lnSpc>
                <a:spcPct val="150000"/>
              </a:lnSpc>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在软件开发过程中，我们注重工程化思维。软件工程思维是指通过系统性、规范化和协同的方式处理软件开发任务的方法。这种方法包括多个方面，如模块化和组件化思想、代码复用和</a:t>
            </a:r>
            <a:r>
              <a:rPr kumimoji="0" lang="en"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DRY</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原则、使用版本控制工具、设计模式、代码测试和质量控制以及文档化和注释等。</a:t>
            </a:r>
          </a:p>
        </p:txBody>
      </p:sp>
      <p:sp>
        <p:nvSpPr>
          <p:cNvPr id="16" name="矩形 15">
            <a:extLst>
              <a:ext uri="{FF2B5EF4-FFF2-40B4-BE49-F238E27FC236}">
                <a16:creationId xmlns:a16="http://schemas.microsoft.com/office/drawing/2014/main" id="{06E21923-3449-496A-A70F-F4DBB745FDF2}"/>
              </a:ext>
            </a:extLst>
          </p:cNvPr>
          <p:cNvSpPr/>
          <p:nvPr/>
        </p:nvSpPr>
        <p:spPr>
          <a:xfrm>
            <a:off x="695326" y="4289593"/>
            <a:ext cx="10804253" cy="1457580"/>
          </a:xfrm>
          <a:prstGeom prst="rect">
            <a:avLst/>
          </a:prstGeom>
          <a:noFill/>
          <a:ln w="12700" cap="flat" cmpd="sng" algn="ctr">
            <a:solidFill>
              <a:srgbClr val="09234F"/>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7" name="平行四边形 16">
            <a:extLst>
              <a:ext uri="{FF2B5EF4-FFF2-40B4-BE49-F238E27FC236}">
                <a16:creationId xmlns:a16="http://schemas.microsoft.com/office/drawing/2014/main" id="{7FD695FA-A970-4E26-A6FA-E9ABC603B95B}"/>
              </a:ext>
            </a:extLst>
          </p:cNvPr>
          <p:cNvSpPr/>
          <p:nvPr/>
        </p:nvSpPr>
        <p:spPr>
          <a:xfrm>
            <a:off x="906653" y="4091443"/>
            <a:ext cx="1766807" cy="418455"/>
          </a:xfrm>
          <a:prstGeom prst="parallelogram">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351"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测试</a:t>
            </a:r>
          </a:p>
        </p:txBody>
      </p:sp>
      <p:sp>
        <p:nvSpPr>
          <p:cNvPr id="18" name="文本框 17">
            <a:extLst>
              <a:ext uri="{FF2B5EF4-FFF2-40B4-BE49-F238E27FC236}">
                <a16:creationId xmlns:a16="http://schemas.microsoft.com/office/drawing/2014/main" id="{E62E464A-F21C-4FCD-AA6D-6604323F5949}"/>
              </a:ext>
            </a:extLst>
          </p:cNvPr>
          <p:cNvSpPr txBox="1"/>
          <p:nvPr/>
        </p:nvSpPr>
        <p:spPr>
          <a:xfrm>
            <a:off x="906651" y="4509896"/>
            <a:ext cx="10425831" cy="102515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测试分为单元测试与集成测试。在单元测试中，本文构建并测试了违禁词检测与渲染系统的各个模块，给出了系统接口、功能和性能的测试内容和指标。使用</a:t>
            </a:r>
            <a:r>
              <a:rPr kumimoji="0" lang="en" altLang="zh-CN" sz="1400" b="0" i="0" u="none" strike="noStrike" kern="1200" cap="none" spc="0" normalizeH="0" baseline="0" noProof="0" dirty="0" err="1">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ApiPost</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工具进行接口定义与测试数据的编写，这在运用软件工程的开发中有效的提高了团队开发的效率，并进行文档留存。集成测试则是在前后端系统对接后进行用户模拟操作，以此完成用户在拟真环境下的实际使用情况。</a:t>
            </a:r>
          </a:p>
        </p:txBody>
      </p:sp>
      <p:pic>
        <p:nvPicPr>
          <p:cNvPr id="19" name="图片 18">
            <a:extLst>
              <a:ext uri="{FF2B5EF4-FFF2-40B4-BE49-F238E27FC236}">
                <a16:creationId xmlns:a16="http://schemas.microsoft.com/office/drawing/2014/main" id="{492951D9-0649-4C3A-BE34-9E5DCD7AB1FA}"/>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63906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17D408-6A8F-4EB3-8FBA-C67EBC318492}"/>
              </a:ext>
            </a:extLst>
          </p:cNvPr>
          <p:cNvPicPr>
            <a:picLocks noChangeAspect="1"/>
          </p:cNvPicPr>
          <p:nvPr/>
        </p:nvPicPr>
        <p:blipFill rotWithShape="1">
          <a:blip r:embed="rId2"/>
          <a:srcRect t="34000" b="25333"/>
          <a:stretch/>
        </p:blipFill>
        <p:spPr>
          <a:xfrm>
            <a:off x="0" y="2240280"/>
            <a:ext cx="12192000" cy="2788920"/>
          </a:xfrm>
          <a:prstGeom prst="rect">
            <a:avLst/>
          </a:prstGeom>
        </p:spPr>
      </p:pic>
      <p:cxnSp>
        <p:nvCxnSpPr>
          <p:cNvPr id="3" name="直线连接符 54">
            <a:extLst>
              <a:ext uri="{FF2B5EF4-FFF2-40B4-BE49-F238E27FC236}">
                <a16:creationId xmlns:a16="http://schemas.microsoft.com/office/drawing/2014/main" id="{65087895-D284-464A-AD66-A55BE2930004}"/>
              </a:ext>
            </a:extLst>
          </p:cNvPr>
          <p:cNvCxnSpPr>
            <a:cxnSpLocks/>
          </p:cNvCxnSpPr>
          <p:nvPr/>
        </p:nvCxnSpPr>
        <p:spPr>
          <a:xfrm flipH="1">
            <a:off x="-7622" y="501396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cxnSp>
        <p:nvCxnSpPr>
          <p:cNvPr id="4" name="直线连接符 55">
            <a:extLst>
              <a:ext uri="{FF2B5EF4-FFF2-40B4-BE49-F238E27FC236}">
                <a16:creationId xmlns:a16="http://schemas.microsoft.com/office/drawing/2014/main" id="{846E8509-8C36-41CE-B84F-A4188416D606}"/>
              </a:ext>
            </a:extLst>
          </p:cNvPr>
          <p:cNvCxnSpPr>
            <a:cxnSpLocks/>
          </p:cNvCxnSpPr>
          <p:nvPr/>
        </p:nvCxnSpPr>
        <p:spPr>
          <a:xfrm flipH="1">
            <a:off x="-7622" y="224028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sp>
        <p:nvSpPr>
          <p:cNvPr id="5" name="文本框 4">
            <a:extLst>
              <a:ext uri="{FF2B5EF4-FFF2-40B4-BE49-F238E27FC236}">
                <a16:creationId xmlns:a16="http://schemas.microsoft.com/office/drawing/2014/main" id="{90189BD0-89BB-4284-9EA9-5D230B10301F}"/>
              </a:ext>
            </a:extLst>
          </p:cNvPr>
          <p:cNvSpPr txBox="1"/>
          <p:nvPr/>
        </p:nvSpPr>
        <p:spPr>
          <a:xfrm>
            <a:off x="5120155" y="3130988"/>
            <a:ext cx="1877437" cy="11079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srgbClr val="E9C793"/>
                </a:solidFill>
                <a:effectLst/>
                <a:uLnTx/>
                <a:uFillTx/>
                <a:latin typeface="Microsoft YaHei" panose="020B0503020204020204" pitchFamily="34" charset="-122"/>
                <a:ea typeface="Microsoft YaHei" panose="020B0503020204020204" pitchFamily="34" charset="-122"/>
                <a:cs typeface="+mn-cs"/>
              </a:rPr>
              <a:t>总结</a:t>
            </a:r>
          </a:p>
        </p:txBody>
      </p:sp>
      <p:sp>
        <p:nvSpPr>
          <p:cNvPr id="6" name="文本框 5">
            <a:extLst>
              <a:ext uri="{FF2B5EF4-FFF2-40B4-BE49-F238E27FC236}">
                <a16:creationId xmlns:a16="http://schemas.microsoft.com/office/drawing/2014/main" id="{E6E2D917-A6DF-4C29-BF75-BEBE1859D94E}"/>
              </a:ext>
            </a:extLst>
          </p:cNvPr>
          <p:cNvSpPr txBox="1"/>
          <p:nvPr/>
        </p:nvSpPr>
        <p:spPr>
          <a:xfrm>
            <a:off x="5299135" y="2665901"/>
            <a:ext cx="162095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第五部分</a:t>
            </a:r>
          </a:p>
        </p:txBody>
      </p:sp>
      <p:cxnSp>
        <p:nvCxnSpPr>
          <p:cNvPr id="7" name="直线连接符 5">
            <a:extLst>
              <a:ext uri="{FF2B5EF4-FFF2-40B4-BE49-F238E27FC236}">
                <a16:creationId xmlns:a16="http://schemas.microsoft.com/office/drawing/2014/main" id="{B527F32A-BF97-4204-BDA6-9F144F6D7AC2}"/>
              </a:ext>
            </a:extLst>
          </p:cNvPr>
          <p:cNvCxnSpPr/>
          <p:nvPr/>
        </p:nvCxnSpPr>
        <p:spPr>
          <a:xfrm flipH="1">
            <a:off x="4424681" y="2932572"/>
            <a:ext cx="739140" cy="0"/>
          </a:xfrm>
          <a:prstGeom prst="line">
            <a:avLst/>
          </a:prstGeom>
          <a:noFill/>
          <a:ln w="19050" cap="flat" cmpd="sng" algn="ctr">
            <a:solidFill>
              <a:srgbClr val="FFFFFF"/>
            </a:solidFill>
            <a:prstDash val="solid"/>
            <a:miter lim="800000"/>
          </a:ln>
          <a:effectLst/>
        </p:spPr>
      </p:cxnSp>
      <p:cxnSp>
        <p:nvCxnSpPr>
          <p:cNvPr id="8" name="直线连接符 60">
            <a:extLst>
              <a:ext uri="{FF2B5EF4-FFF2-40B4-BE49-F238E27FC236}">
                <a16:creationId xmlns:a16="http://schemas.microsoft.com/office/drawing/2014/main" id="{1199A718-8283-4397-81F1-C38792D06FC0}"/>
              </a:ext>
            </a:extLst>
          </p:cNvPr>
          <p:cNvCxnSpPr/>
          <p:nvPr/>
        </p:nvCxnSpPr>
        <p:spPr>
          <a:xfrm flipH="1">
            <a:off x="7000241" y="2932572"/>
            <a:ext cx="739140" cy="0"/>
          </a:xfrm>
          <a:prstGeom prst="line">
            <a:avLst/>
          </a:prstGeom>
          <a:noFill/>
          <a:ln w="19050" cap="flat" cmpd="sng" algn="ctr">
            <a:solidFill>
              <a:srgbClr val="FFFFFF"/>
            </a:solidFill>
            <a:prstDash val="solid"/>
            <a:miter lim="800000"/>
          </a:ln>
          <a:effectLst/>
        </p:spPr>
      </p:cxnSp>
      <p:cxnSp>
        <p:nvCxnSpPr>
          <p:cNvPr id="55" name="直线连接符 109">
            <a:extLst>
              <a:ext uri="{FF2B5EF4-FFF2-40B4-BE49-F238E27FC236}">
                <a16:creationId xmlns:a16="http://schemas.microsoft.com/office/drawing/2014/main" id="{6447CC64-3E6C-4672-BE8F-EA025EA51498}"/>
              </a:ext>
            </a:extLst>
          </p:cNvPr>
          <p:cNvCxnSpPr/>
          <p:nvPr/>
        </p:nvCxnSpPr>
        <p:spPr>
          <a:xfrm flipH="1">
            <a:off x="4424681" y="4403232"/>
            <a:ext cx="739140" cy="0"/>
          </a:xfrm>
          <a:prstGeom prst="line">
            <a:avLst/>
          </a:prstGeom>
          <a:noFill/>
          <a:ln w="19050" cap="flat" cmpd="sng" algn="ctr">
            <a:solidFill>
              <a:srgbClr val="FFFFFF"/>
            </a:solidFill>
            <a:prstDash val="solid"/>
            <a:miter lim="800000"/>
          </a:ln>
          <a:effectLst/>
        </p:spPr>
      </p:cxnSp>
      <p:cxnSp>
        <p:nvCxnSpPr>
          <p:cNvPr id="56" name="直线连接符 110">
            <a:extLst>
              <a:ext uri="{FF2B5EF4-FFF2-40B4-BE49-F238E27FC236}">
                <a16:creationId xmlns:a16="http://schemas.microsoft.com/office/drawing/2014/main" id="{6385380C-4348-4F55-AEA8-D250085B04A4}"/>
              </a:ext>
            </a:extLst>
          </p:cNvPr>
          <p:cNvCxnSpPr/>
          <p:nvPr/>
        </p:nvCxnSpPr>
        <p:spPr>
          <a:xfrm flipH="1">
            <a:off x="6893561" y="4403232"/>
            <a:ext cx="739140" cy="0"/>
          </a:xfrm>
          <a:prstGeom prst="line">
            <a:avLst/>
          </a:prstGeom>
          <a:noFill/>
          <a:ln w="19050" cap="flat" cmpd="sng" algn="ctr">
            <a:solidFill>
              <a:srgbClr val="FFFFFF"/>
            </a:solidFill>
            <a:prstDash val="solid"/>
            <a:miter lim="800000"/>
          </a:ln>
          <a:effectLst/>
        </p:spPr>
      </p:cxnSp>
      <p:pic>
        <p:nvPicPr>
          <p:cNvPr id="14" name="图片 13">
            <a:extLst>
              <a:ext uri="{FF2B5EF4-FFF2-40B4-BE49-F238E27FC236}">
                <a16:creationId xmlns:a16="http://schemas.microsoft.com/office/drawing/2014/main" id="{A6E32537-96CE-4044-8BE1-8481EDCE8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660" y="4311615"/>
            <a:ext cx="1144061" cy="251567"/>
          </a:xfrm>
          <a:prstGeom prst="rect">
            <a:avLst/>
          </a:prstGeom>
        </p:spPr>
      </p:pic>
      <p:sp>
        <p:nvSpPr>
          <p:cNvPr id="12" name="副标题 2">
            <a:extLst>
              <a:ext uri="{FF2B5EF4-FFF2-40B4-BE49-F238E27FC236}">
                <a16:creationId xmlns:a16="http://schemas.microsoft.com/office/drawing/2014/main" id="{6F359459-26A8-45B1-B029-0F4EB6DDB34F}"/>
              </a:ext>
            </a:extLst>
          </p:cNvPr>
          <p:cNvSpPr txBox="1">
            <a:spLocks/>
          </p:cNvSpPr>
          <p:nvPr/>
        </p:nvSpPr>
        <p:spPr>
          <a:xfrm>
            <a:off x="2452443" y="5901541"/>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endParaRPr>
          </a:p>
        </p:txBody>
      </p:sp>
    </p:spTree>
    <p:extLst>
      <p:ext uri="{BB962C8B-B14F-4D97-AF65-F5344CB8AC3E}">
        <p14:creationId xmlns:p14="http://schemas.microsoft.com/office/powerpoint/2010/main" val="403475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dirty="0">
                <a:solidFill>
                  <a:srgbClr val="ED7D31"/>
                </a:solidFill>
                <a:latin typeface="Microsoft YaHei" panose="020B0503020204020204" pitchFamily="34" charset="-122"/>
                <a:ea typeface="Microsoft YaHei" panose="020B0503020204020204" pitchFamily="34" charset="-122"/>
              </a:rPr>
              <a:t>任务总结</a:t>
            </a:r>
            <a:endPar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9" name="矩形 8">
            <a:extLst>
              <a:ext uri="{FF2B5EF4-FFF2-40B4-BE49-F238E27FC236}">
                <a16:creationId xmlns:a16="http://schemas.microsoft.com/office/drawing/2014/main" id="{3CFCA158-3CFF-4073-8A06-6BD90969861E}"/>
              </a:ext>
            </a:extLst>
          </p:cNvPr>
          <p:cNvSpPr/>
          <p:nvPr/>
        </p:nvSpPr>
        <p:spPr>
          <a:xfrm>
            <a:off x="695326" y="1798284"/>
            <a:ext cx="186725" cy="3732283"/>
          </a:xfrm>
          <a:prstGeom prst="rect">
            <a:avLst/>
          </a:prstGeom>
          <a:solidFill>
            <a:srgbClr val="081E4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0" name="直线连接符 5">
            <a:extLst>
              <a:ext uri="{FF2B5EF4-FFF2-40B4-BE49-F238E27FC236}">
                <a16:creationId xmlns:a16="http://schemas.microsoft.com/office/drawing/2014/main" id="{8D9FCC1F-EF7C-4468-A69E-71A880DE549F}"/>
              </a:ext>
            </a:extLst>
          </p:cNvPr>
          <p:cNvCxnSpPr>
            <a:cxnSpLocks/>
          </p:cNvCxnSpPr>
          <p:nvPr/>
        </p:nvCxnSpPr>
        <p:spPr>
          <a:xfrm>
            <a:off x="6542832" y="5782817"/>
            <a:ext cx="4956747" cy="0"/>
          </a:xfrm>
          <a:prstGeom prst="line">
            <a:avLst/>
          </a:prstGeom>
          <a:noFill/>
          <a:ln w="12700" cap="flat" cmpd="sng" algn="ctr">
            <a:solidFill>
              <a:srgbClr val="081E45"/>
            </a:solidFill>
            <a:prstDash val="solid"/>
            <a:miter lim="800000"/>
          </a:ln>
          <a:effectLst/>
        </p:spPr>
      </p:cxnSp>
      <p:pic>
        <p:nvPicPr>
          <p:cNvPr id="11" name="图片 10">
            <a:extLst>
              <a:ext uri="{FF2B5EF4-FFF2-40B4-BE49-F238E27FC236}">
                <a16:creationId xmlns:a16="http://schemas.microsoft.com/office/drawing/2014/main" id="{2BBA1049-2C57-457E-A31C-4F231D75E501}"/>
              </a:ext>
            </a:extLst>
          </p:cNvPr>
          <p:cNvPicPr>
            <a:picLocks noChangeAspect="1"/>
          </p:cNvPicPr>
          <p:nvPr/>
        </p:nvPicPr>
        <p:blipFill rotWithShape="1">
          <a:blip r:embed="rId4">
            <a:extLst>
              <a:ext uri="{28A0092B-C50C-407E-A947-70E740481C1C}">
                <a14:useLocalDpi xmlns:a14="http://schemas.microsoft.com/office/drawing/2010/main" val="0"/>
              </a:ext>
            </a:extLst>
          </a:blip>
          <a:srcRect b="21600"/>
          <a:stretch/>
        </p:blipFill>
        <p:spPr>
          <a:xfrm>
            <a:off x="936373" y="1798284"/>
            <a:ext cx="4805176" cy="3732263"/>
          </a:xfrm>
          <a:prstGeom prst="rect">
            <a:avLst/>
          </a:prstGeom>
        </p:spPr>
      </p:pic>
      <p:sp>
        <p:nvSpPr>
          <p:cNvPr id="13" name="文本框 12">
            <a:extLst>
              <a:ext uri="{FF2B5EF4-FFF2-40B4-BE49-F238E27FC236}">
                <a16:creationId xmlns:a16="http://schemas.microsoft.com/office/drawing/2014/main" id="{71ED8205-8B76-4AAA-A730-086254C3F650}"/>
              </a:ext>
            </a:extLst>
          </p:cNvPr>
          <p:cNvSpPr txBox="1"/>
          <p:nvPr/>
        </p:nvSpPr>
        <p:spPr>
          <a:xfrm>
            <a:off x="6721523" y="2654491"/>
            <a:ext cx="4778056" cy="3002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14" name="文本框 13">
            <a:extLst>
              <a:ext uri="{FF2B5EF4-FFF2-40B4-BE49-F238E27FC236}">
                <a16:creationId xmlns:a16="http://schemas.microsoft.com/office/drawing/2014/main" id="{DB32F020-EA51-4598-8C5E-D03299352BCF}"/>
              </a:ext>
            </a:extLst>
          </p:cNvPr>
          <p:cNvSpPr txBox="1"/>
          <p:nvPr/>
        </p:nvSpPr>
        <p:spPr>
          <a:xfrm>
            <a:off x="6648245" y="1160342"/>
            <a:ext cx="4745919" cy="4337662"/>
          </a:xfrm>
          <a:prstGeom prst="rect">
            <a:avLst/>
          </a:prstGeom>
          <a:noFill/>
        </p:spPr>
        <p:txBody>
          <a:bodyPr wrap="square" rtlCol="0">
            <a:spAutoFit/>
          </a:bodyPr>
          <a:lstStyle/>
          <a:p>
            <a:pPr marL="0" marR="0" lvl="0" indent="0" algn="l" defTabSz="914377" rtl="0" eaLnBrk="1" fontAlgn="auto" latinLnBrk="0" hangingPunct="1">
              <a:lnSpc>
                <a:spcPct val="20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本文提出了违禁词检测在浏览器环境下的应用，并在文件识别与渲染方案上进行创新，该方案通过完善的文件识别模块与文件转化方式，高效提取文件内容，降低二进制文件在网络中传输的时间延迟。同时，在</a:t>
            </a:r>
            <a:r>
              <a:rPr kumimoji="1" lang="en" altLang="zh-CN"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a:t>
            </a:r>
            <a:r>
              <a:rPr kumimoji="1" lang="zh-CN" altLang="en-US"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文件在浏览器的渲染上，本文提出了使用拦截更换文件流的方式，该方式解决了浏览器无法通过内嵌方式浏览本地文件系统的问题，拓展了</a:t>
            </a:r>
            <a:r>
              <a:rPr kumimoji="1" lang="en" altLang="zh-CN"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PDF</a:t>
            </a:r>
            <a:r>
              <a:rPr kumimoji="1" lang="zh-CN" altLang="en-US"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文件在浏览器上进行应用的可能性。</a:t>
            </a:r>
          </a:p>
          <a:p>
            <a:pPr marL="0" marR="0" lvl="0" indent="0" algn="l" defTabSz="914377" rtl="0" eaLnBrk="1" fontAlgn="auto" latinLnBrk="0" hangingPunct="1">
              <a:lnSpc>
                <a:spcPct val="20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基于该方案，本文开发了一个界面友好的交互式违禁词检测系统。它为企业内容管理用户提供审核文件、快速定位违禁词所在位置与文件在统一体系下合规性应用的功能。</a:t>
            </a:r>
          </a:p>
        </p:txBody>
      </p:sp>
      <p:pic>
        <p:nvPicPr>
          <p:cNvPr id="15" name="图片 14">
            <a:extLst>
              <a:ext uri="{FF2B5EF4-FFF2-40B4-BE49-F238E27FC236}">
                <a16:creationId xmlns:a16="http://schemas.microsoft.com/office/drawing/2014/main" id="{7F6EC486-C4B4-4BCC-B3DF-7230F9579376}"/>
              </a:ext>
            </a:extLst>
          </p:cNvPr>
          <p:cNvPicPr>
            <a:picLocks noChangeAspect="1"/>
          </p:cNvPicPr>
          <p:nvPr/>
        </p:nvPicPr>
        <p:blipFill rotWithShape="1">
          <a:blip r:embed="rId5">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351121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未来发展</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9" name="矩形 8">
            <a:extLst>
              <a:ext uri="{FF2B5EF4-FFF2-40B4-BE49-F238E27FC236}">
                <a16:creationId xmlns:a16="http://schemas.microsoft.com/office/drawing/2014/main" id="{3CFCA158-3CFF-4073-8A06-6BD90969861E}"/>
              </a:ext>
            </a:extLst>
          </p:cNvPr>
          <p:cNvSpPr/>
          <p:nvPr/>
        </p:nvSpPr>
        <p:spPr>
          <a:xfrm>
            <a:off x="695326" y="1798284"/>
            <a:ext cx="186725" cy="3732283"/>
          </a:xfrm>
          <a:prstGeom prst="rect">
            <a:avLst/>
          </a:prstGeom>
          <a:solidFill>
            <a:srgbClr val="081E45"/>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0" name="直线连接符 5">
            <a:extLst>
              <a:ext uri="{FF2B5EF4-FFF2-40B4-BE49-F238E27FC236}">
                <a16:creationId xmlns:a16="http://schemas.microsoft.com/office/drawing/2014/main" id="{8D9FCC1F-EF7C-4468-A69E-71A880DE549F}"/>
              </a:ext>
            </a:extLst>
          </p:cNvPr>
          <p:cNvCxnSpPr>
            <a:cxnSpLocks/>
          </p:cNvCxnSpPr>
          <p:nvPr/>
        </p:nvCxnSpPr>
        <p:spPr>
          <a:xfrm>
            <a:off x="6542832" y="5877413"/>
            <a:ext cx="4956747" cy="0"/>
          </a:xfrm>
          <a:prstGeom prst="line">
            <a:avLst/>
          </a:prstGeom>
          <a:noFill/>
          <a:ln w="12700" cap="flat" cmpd="sng" algn="ctr">
            <a:solidFill>
              <a:srgbClr val="081E45"/>
            </a:solidFill>
            <a:prstDash val="solid"/>
            <a:miter lim="800000"/>
          </a:ln>
          <a:effectLst/>
        </p:spPr>
      </p:cxnSp>
      <p:pic>
        <p:nvPicPr>
          <p:cNvPr id="11" name="图片 10">
            <a:extLst>
              <a:ext uri="{FF2B5EF4-FFF2-40B4-BE49-F238E27FC236}">
                <a16:creationId xmlns:a16="http://schemas.microsoft.com/office/drawing/2014/main" id="{2BBA1049-2C57-457E-A31C-4F231D75E501}"/>
              </a:ext>
            </a:extLst>
          </p:cNvPr>
          <p:cNvPicPr>
            <a:picLocks noChangeAspect="1"/>
          </p:cNvPicPr>
          <p:nvPr/>
        </p:nvPicPr>
        <p:blipFill rotWithShape="1">
          <a:blip r:embed="rId4">
            <a:extLst>
              <a:ext uri="{28A0092B-C50C-407E-A947-70E740481C1C}">
                <a14:useLocalDpi xmlns:a14="http://schemas.microsoft.com/office/drawing/2010/main" val="0"/>
              </a:ext>
            </a:extLst>
          </a:blip>
          <a:srcRect b="21600"/>
          <a:stretch/>
        </p:blipFill>
        <p:spPr>
          <a:xfrm>
            <a:off x="936373" y="1798284"/>
            <a:ext cx="4805176" cy="3732263"/>
          </a:xfrm>
          <a:prstGeom prst="rect">
            <a:avLst/>
          </a:prstGeom>
        </p:spPr>
      </p:pic>
      <p:sp>
        <p:nvSpPr>
          <p:cNvPr id="13" name="文本框 12">
            <a:extLst>
              <a:ext uri="{FF2B5EF4-FFF2-40B4-BE49-F238E27FC236}">
                <a16:creationId xmlns:a16="http://schemas.microsoft.com/office/drawing/2014/main" id="{71ED8205-8B76-4AAA-A730-086254C3F650}"/>
              </a:ext>
            </a:extLst>
          </p:cNvPr>
          <p:cNvSpPr txBox="1"/>
          <p:nvPr/>
        </p:nvSpPr>
        <p:spPr>
          <a:xfrm>
            <a:off x="6721523" y="2654491"/>
            <a:ext cx="4778056" cy="3002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14" name="文本框 13">
            <a:extLst>
              <a:ext uri="{FF2B5EF4-FFF2-40B4-BE49-F238E27FC236}">
                <a16:creationId xmlns:a16="http://schemas.microsoft.com/office/drawing/2014/main" id="{DB32F020-EA51-4598-8C5E-D03299352BCF}"/>
              </a:ext>
            </a:extLst>
          </p:cNvPr>
          <p:cNvSpPr txBox="1"/>
          <p:nvPr/>
        </p:nvSpPr>
        <p:spPr>
          <a:xfrm>
            <a:off x="6721523" y="1074421"/>
            <a:ext cx="4745919" cy="4768485"/>
          </a:xfrm>
          <a:prstGeom prst="rect">
            <a:avLst/>
          </a:prstGeom>
          <a:noFill/>
        </p:spPr>
        <p:txBody>
          <a:bodyPr wrap="square" rtlCol="0">
            <a:spAutoFit/>
          </a:bodyPr>
          <a:lstStyle/>
          <a:p>
            <a:pPr defTabSz="914377">
              <a:lnSpc>
                <a:spcPct val="200000"/>
              </a:lnSpc>
              <a:defRPr/>
            </a:pPr>
            <a:r>
              <a:rPr kumimoji="1" lang="zh-CN" altLang="en-US"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第一，在违禁词检测与渲染准确性上，项目还有极大的提高空间。特别是在对多</a:t>
            </a:r>
            <a:r>
              <a:rPr kumimoji="1" lang="en-US" altLang="zh-CN"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span</a:t>
            </a:r>
            <a:r>
              <a:rPr kumimoji="1" lang="zh-CN" altLang="en-US"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的渲染能力上有较大欠缺。同时随着检测方案存在时间的加长，其绕过方案也会逐渐发展，因此对内容检测进行的研究是一项持续长久的任务。 </a:t>
            </a:r>
            <a:endParaRPr kumimoji="1" lang="en-US" altLang="zh-CN"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defTabSz="914377">
              <a:lnSpc>
                <a:spcPct val="200000"/>
              </a:lnSpc>
              <a:defRPr/>
            </a:pPr>
            <a:r>
              <a:rPr kumimoji="1" lang="zh-CN" altLang="en-US"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其次，本文主要提供了违禁词检测中的文件识别与转化方案，并就浏览器文件渲染提出创新方案，在实际与应用场景结合上仍有所欠缺。</a:t>
            </a:r>
            <a:endParaRPr kumimoji="1" lang="en-US" altLang="zh-CN"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defTabSz="914377">
              <a:lnSpc>
                <a:spcPct val="200000"/>
              </a:lnSpc>
              <a:defRPr/>
            </a:pPr>
            <a:r>
              <a:rPr kumimoji="1" lang="zh-CN" altLang="en-US"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最后，本文的主要运行环境在</a:t>
            </a:r>
            <a:r>
              <a:rPr kumimoji="1" lang="en" altLang="zh-CN"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PC</a:t>
            </a:r>
            <a:r>
              <a:rPr kumimoji="1" lang="zh-CN" altLang="en-US"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端，为浏览器应用。鉴于目前手机愈发成为内容发布工具，将系统进行移动端适配也是可发展的一大方向。 同时后端的微服务化也是可研究的方向。</a:t>
            </a:r>
            <a:endParaRPr kumimoji="1" lang="en-US" altLang="zh-CN" sz="14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p:txBody>
      </p:sp>
      <p:pic>
        <p:nvPicPr>
          <p:cNvPr id="15" name="图片 14">
            <a:extLst>
              <a:ext uri="{FF2B5EF4-FFF2-40B4-BE49-F238E27FC236}">
                <a16:creationId xmlns:a16="http://schemas.microsoft.com/office/drawing/2014/main" id="{7F6EC486-C4B4-4BCC-B3DF-7230F9579376}"/>
              </a:ext>
            </a:extLst>
          </p:cNvPr>
          <p:cNvPicPr>
            <a:picLocks noChangeAspect="1"/>
          </p:cNvPicPr>
          <p:nvPr/>
        </p:nvPicPr>
        <p:blipFill rotWithShape="1">
          <a:blip r:embed="rId5">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2595996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60E1C90-32E9-4150-AFE3-E6101DC68692}"/>
              </a:ext>
            </a:extLst>
          </p:cNvPr>
          <p:cNvPicPr>
            <a:picLocks noChangeAspect="1"/>
          </p:cNvPicPr>
          <p:nvPr/>
        </p:nvPicPr>
        <p:blipFill>
          <a:blip r:embed="rId2"/>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93D9AE74-2206-4BBA-914C-669E49C3C4D4}"/>
              </a:ext>
            </a:extLst>
          </p:cNvPr>
          <p:cNvSpPr/>
          <p:nvPr/>
        </p:nvSpPr>
        <p:spPr>
          <a:xfrm>
            <a:off x="519545" y="581892"/>
            <a:ext cx="11170227" cy="5777345"/>
          </a:xfrm>
          <a:prstGeom prst="rect">
            <a:avLst/>
          </a:prstGeom>
          <a:noFill/>
          <a:ln w="101600" cap="flat" cmpd="sng" algn="ctr">
            <a:gradFill>
              <a:gsLst>
                <a:gs pos="50000">
                  <a:srgbClr val="F6D9A7"/>
                </a:gs>
                <a:gs pos="100000">
                  <a:srgbClr val="D6AA74"/>
                </a:gs>
                <a:gs pos="0">
                  <a:srgbClr val="D6AA74"/>
                </a:gs>
              </a:gsLst>
              <a:lin ang="0" scaled="0"/>
            </a:gra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000000"/>
              </a:solidFill>
              <a:effectLst/>
              <a:uLnTx/>
              <a:uFillTx/>
              <a:latin typeface="Microsoft YaHei Regular"/>
              <a:ea typeface="微软雅黑" panose="020B0503020204020204" pitchFamily="34" charset="-122"/>
              <a:cs typeface="+mn-cs"/>
            </a:endParaRPr>
          </a:p>
        </p:txBody>
      </p:sp>
      <p:sp>
        <p:nvSpPr>
          <p:cNvPr id="50" name="文本框 49">
            <a:extLst>
              <a:ext uri="{FF2B5EF4-FFF2-40B4-BE49-F238E27FC236}">
                <a16:creationId xmlns:a16="http://schemas.microsoft.com/office/drawing/2014/main" id="{DDF29200-1271-4DFE-85DF-3BF78B288C17}"/>
              </a:ext>
            </a:extLst>
          </p:cNvPr>
          <p:cNvSpPr txBox="1"/>
          <p:nvPr/>
        </p:nvSpPr>
        <p:spPr>
          <a:xfrm>
            <a:off x="5064192" y="3958120"/>
            <a:ext cx="2097286" cy="400110"/>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r>
              <a:rPr kumimoji="0" lang="en" altLang="zh-CN"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Thanks</a:t>
            </a:r>
            <a:endParaRPr kumimoji="1" lang="zh-CN" altLang="en-US" sz="20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51" name="组合 50">
            <a:extLst>
              <a:ext uri="{FF2B5EF4-FFF2-40B4-BE49-F238E27FC236}">
                <a16:creationId xmlns:a16="http://schemas.microsoft.com/office/drawing/2014/main" id="{CFA7AFD7-A98B-4F73-849C-D7A793ECEFDE}"/>
              </a:ext>
            </a:extLst>
          </p:cNvPr>
          <p:cNvGrpSpPr/>
          <p:nvPr/>
        </p:nvGrpSpPr>
        <p:grpSpPr>
          <a:xfrm>
            <a:off x="5064192" y="3949155"/>
            <a:ext cx="2097286" cy="430307"/>
            <a:chOff x="4249806" y="3902569"/>
            <a:chExt cx="3331525" cy="430306"/>
          </a:xfrm>
        </p:grpSpPr>
        <p:cxnSp>
          <p:nvCxnSpPr>
            <p:cNvPr id="52" name="直线连接符 7">
              <a:extLst>
                <a:ext uri="{FF2B5EF4-FFF2-40B4-BE49-F238E27FC236}">
                  <a16:creationId xmlns:a16="http://schemas.microsoft.com/office/drawing/2014/main" id="{9BBBA8BC-1AFE-4D21-AAE4-2AE27F9B0DB0}"/>
                </a:ext>
              </a:extLst>
            </p:cNvPr>
            <p:cNvCxnSpPr>
              <a:cxnSpLocks/>
            </p:cNvCxnSpPr>
            <p:nvPr/>
          </p:nvCxnSpPr>
          <p:spPr>
            <a:xfrm>
              <a:off x="4249806" y="3902569"/>
              <a:ext cx="3331525" cy="0"/>
            </a:xfrm>
            <a:prstGeom prst="line">
              <a:avLst/>
            </a:prstGeom>
            <a:noFill/>
            <a:ln w="19050" cap="flat" cmpd="sng" algn="ctr">
              <a:solidFill>
                <a:srgbClr val="FFFFFF"/>
              </a:solidFill>
              <a:prstDash val="solid"/>
              <a:miter lim="800000"/>
            </a:ln>
            <a:effectLst/>
          </p:spPr>
        </p:cxnSp>
        <p:cxnSp>
          <p:nvCxnSpPr>
            <p:cNvPr id="53" name="直线连接符 71">
              <a:extLst>
                <a:ext uri="{FF2B5EF4-FFF2-40B4-BE49-F238E27FC236}">
                  <a16:creationId xmlns:a16="http://schemas.microsoft.com/office/drawing/2014/main" id="{C07587D2-1440-4C9C-826A-EF4BD9AD14B0}"/>
                </a:ext>
              </a:extLst>
            </p:cNvPr>
            <p:cNvCxnSpPr>
              <a:cxnSpLocks/>
            </p:cNvCxnSpPr>
            <p:nvPr/>
          </p:nvCxnSpPr>
          <p:spPr>
            <a:xfrm>
              <a:off x="4249806" y="4332875"/>
              <a:ext cx="3331525" cy="0"/>
            </a:xfrm>
            <a:prstGeom prst="line">
              <a:avLst/>
            </a:prstGeom>
            <a:noFill/>
            <a:ln w="19050" cap="flat" cmpd="sng" algn="ctr">
              <a:solidFill>
                <a:srgbClr val="FFFFFF"/>
              </a:solidFill>
              <a:prstDash val="solid"/>
              <a:miter lim="800000"/>
            </a:ln>
            <a:effectLst/>
          </p:spPr>
        </p:cxnSp>
      </p:grpSp>
      <p:sp>
        <p:nvSpPr>
          <p:cNvPr id="54" name="文本框 53">
            <a:extLst>
              <a:ext uri="{FF2B5EF4-FFF2-40B4-BE49-F238E27FC236}">
                <a16:creationId xmlns:a16="http://schemas.microsoft.com/office/drawing/2014/main" id="{50EB979F-2E8D-449B-931A-1AAE8BF14A77}"/>
              </a:ext>
            </a:extLst>
          </p:cNvPr>
          <p:cNvSpPr txBox="1"/>
          <p:nvPr/>
        </p:nvSpPr>
        <p:spPr>
          <a:xfrm>
            <a:off x="4124188" y="2018899"/>
            <a:ext cx="3939679" cy="1569660"/>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r>
              <a:rPr kumimoji="1" lang="en-US" altLang="zh-CN" sz="9600" b="1" i="0" u="none" strike="noStrike" kern="0" cap="none" spc="0" normalizeH="0" baseline="0" noProof="0" dirty="0">
                <a:ln>
                  <a:noFill/>
                </a:ln>
                <a:gradFill>
                  <a:gsLst>
                    <a:gs pos="100000">
                      <a:srgbClr val="FFFFFF">
                        <a:alpha val="0"/>
                      </a:srgbClr>
                    </a:gs>
                    <a:gs pos="0">
                      <a:srgbClr val="FFFFFF">
                        <a:alpha val="48000"/>
                      </a:srgbClr>
                    </a:gs>
                  </a:gsLst>
                  <a:lin ang="5400000" scaled="0"/>
                </a:gradFill>
                <a:effectLst/>
                <a:uLnTx/>
                <a:uFillTx/>
                <a:latin typeface="微软雅黑" panose="020B0503020204020204" pitchFamily="34" charset="-122"/>
                <a:ea typeface="微软雅黑" panose="020B0503020204020204" pitchFamily="34" charset="-122"/>
                <a:cs typeface="+mn-cs"/>
              </a:rPr>
              <a:t>ZJUT</a:t>
            </a:r>
            <a:endParaRPr kumimoji="1" lang="zh-CN" altLang="en-US" sz="9600" b="1" i="0" u="none" strike="noStrike" kern="0" cap="none" spc="0" normalizeH="0" baseline="0" noProof="0" dirty="0">
              <a:ln>
                <a:noFill/>
              </a:ln>
              <a:gradFill>
                <a:gsLst>
                  <a:gs pos="100000">
                    <a:srgbClr val="FFFFFF">
                      <a:alpha val="0"/>
                    </a:srgbClr>
                  </a:gs>
                  <a:gs pos="0">
                    <a:srgbClr val="FFFFFF">
                      <a:alpha val="48000"/>
                    </a:srgbClr>
                  </a:gs>
                </a:gsLst>
                <a:lin ang="5400000" scaled="0"/>
              </a:gradFill>
              <a:effectLst/>
              <a:uLnTx/>
              <a:uFillTx/>
              <a:latin typeface="微软雅黑" panose="020B0503020204020204" pitchFamily="34" charset="-122"/>
              <a:ea typeface="微软雅黑" panose="020B0503020204020204" pitchFamily="34" charset="-122"/>
              <a:cs typeface="+mn-cs"/>
            </a:endParaRPr>
          </a:p>
        </p:txBody>
      </p:sp>
      <p:sp>
        <p:nvSpPr>
          <p:cNvPr id="55" name="文本框 54">
            <a:extLst>
              <a:ext uri="{FF2B5EF4-FFF2-40B4-BE49-F238E27FC236}">
                <a16:creationId xmlns:a16="http://schemas.microsoft.com/office/drawing/2014/main" id="{5642275E-A9E1-4346-BDEC-FC0E55E2E04A}"/>
              </a:ext>
            </a:extLst>
          </p:cNvPr>
          <p:cNvSpPr txBox="1"/>
          <p:nvPr/>
        </p:nvSpPr>
        <p:spPr>
          <a:xfrm>
            <a:off x="4906533" y="2753459"/>
            <a:ext cx="2380780" cy="1107996"/>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srgbClr val="F6D9A7"/>
                </a:solidFill>
                <a:effectLst/>
                <a:uLnTx/>
                <a:uFillTx/>
                <a:latin typeface="Microsoft YaHei" panose="020B0503020204020204" pitchFamily="34" charset="-122"/>
                <a:ea typeface="Microsoft YaHei" panose="020B0503020204020204" pitchFamily="34" charset="-122"/>
                <a:cs typeface="+mn-cs"/>
              </a:rPr>
              <a:t>致  谢</a:t>
            </a:r>
          </a:p>
        </p:txBody>
      </p:sp>
      <p:pic>
        <p:nvPicPr>
          <p:cNvPr id="5" name="图片 4">
            <a:extLst>
              <a:ext uri="{FF2B5EF4-FFF2-40B4-BE49-F238E27FC236}">
                <a16:creationId xmlns:a16="http://schemas.microsoft.com/office/drawing/2014/main" id="{6EEE2311-68F5-4811-8872-C3DA3513B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136" y="1161173"/>
            <a:ext cx="2932980" cy="644933"/>
          </a:xfrm>
          <a:prstGeom prst="rect">
            <a:avLst/>
          </a:prstGeom>
        </p:spPr>
      </p:pic>
      <p:sp>
        <p:nvSpPr>
          <p:cNvPr id="11" name="副标题 2">
            <a:extLst>
              <a:ext uri="{FF2B5EF4-FFF2-40B4-BE49-F238E27FC236}">
                <a16:creationId xmlns:a16="http://schemas.microsoft.com/office/drawing/2014/main" id="{F5D9B69B-E39B-4C07-8E7C-D3B866549D24}"/>
              </a:ext>
            </a:extLst>
          </p:cNvPr>
          <p:cNvSpPr txBox="1">
            <a:spLocks/>
          </p:cNvSpPr>
          <p:nvPr/>
        </p:nvSpPr>
        <p:spPr>
          <a:xfrm>
            <a:off x="2452443" y="5809141"/>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endParaRPr>
          </a:p>
        </p:txBody>
      </p:sp>
    </p:spTree>
    <p:extLst>
      <p:ext uri="{BB962C8B-B14F-4D97-AF65-F5344CB8AC3E}">
        <p14:creationId xmlns:p14="http://schemas.microsoft.com/office/powerpoint/2010/main" val="169066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5F7E313-1CBA-44A7-9930-CE0A0273E201}"/>
              </a:ext>
            </a:extLst>
          </p:cNvPr>
          <p:cNvPicPr>
            <a:picLocks noChangeAspect="1"/>
          </p:cNvPicPr>
          <p:nvPr/>
        </p:nvPicPr>
        <p:blipFill>
          <a:blip r:embed="rId2"/>
          <a:stretch>
            <a:fillRect/>
          </a:stretch>
        </p:blipFill>
        <p:spPr>
          <a:xfrm>
            <a:off x="0" y="308759"/>
            <a:ext cx="12192000" cy="6858000"/>
          </a:xfrm>
          <a:prstGeom prst="rect">
            <a:avLst/>
          </a:prstGeom>
        </p:spPr>
      </p:pic>
      <p:pic>
        <p:nvPicPr>
          <p:cNvPr id="24" name="图片 23">
            <a:extLst>
              <a:ext uri="{FF2B5EF4-FFF2-40B4-BE49-F238E27FC236}">
                <a16:creationId xmlns:a16="http://schemas.microsoft.com/office/drawing/2014/main" id="{380CAFD7-9822-444F-919B-76E57BB960C8}"/>
              </a:ext>
            </a:extLst>
          </p:cNvPr>
          <p:cNvPicPr>
            <a:picLocks noChangeAspect="1"/>
          </p:cNvPicPr>
          <p:nvPr/>
        </p:nvPicPr>
        <p:blipFill rotWithShape="1">
          <a:blip r:embed="rId3">
            <a:extLst>
              <a:ext uri="{28A0092B-C50C-407E-A947-70E740481C1C}">
                <a14:useLocalDpi xmlns:a14="http://schemas.microsoft.com/office/drawing/2010/main" val="0"/>
              </a:ext>
            </a:extLst>
          </a:blip>
          <a:srcRect t="2830" b="34927"/>
          <a:stretch/>
        </p:blipFill>
        <p:spPr>
          <a:xfrm>
            <a:off x="-2" y="0"/>
            <a:ext cx="12192002" cy="5057758"/>
          </a:xfrm>
          <a:prstGeom prst="rect">
            <a:avLst/>
          </a:prstGeom>
        </p:spPr>
      </p:pic>
      <p:sp>
        <p:nvSpPr>
          <p:cNvPr id="25" name="矩形 24">
            <a:extLst>
              <a:ext uri="{FF2B5EF4-FFF2-40B4-BE49-F238E27FC236}">
                <a16:creationId xmlns:a16="http://schemas.microsoft.com/office/drawing/2014/main" id="{A6B922B3-9942-4DBF-8879-FB0E5FFD82F1}"/>
              </a:ext>
            </a:extLst>
          </p:cNvPr>
          <p:cNvSpPr/>
          <p:nvPr/>
        </p:nvSpPr>
        <p:spPr>
          <a:xfrm>
            <a:off x="-5500" y="-27758"/>
            <a:ext cx="12192000" cy="5013703"/>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Microsoft YaHei Regular"/>
              <a:ea typeface="微软雅黑" panose="020B0503020204020204" pitchFamily="34" charset="-122"/>
              <a:cs typeface="+mn-cs"/>
            </a:endParaRPr>
          </a:p>
        </p:txBody>
      </p:sp>
      <p:pic>
        <p:nvPicPr>
          <p:cNvPr id="101" name="图片 100">
            <a:extLst>
              <a:ext uri="{FF2B5EF4-FFF2-40B4-BE49-F238E27FC236}">
                <a16:creationId xmlns:a16="http://schemas.microsoft.com/office/drawing/2014/main" id="{0B6D4E0F-A784-4929-BEB7-F3181BBCD6E0}"/>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4362877" y="2573672"/>
            <a:ext cx="3455246" cy="3455246"/>
          </a:xfrm>
          <a:prstGeom prst="rect">
            <a:avLst/>
          </a:prstGeom>
        </p:spPr>
      </p:pic>
      <p:cxnSp>
        <p:nvCxnSpPr>
          <p:cNvPr id="48" name="直线连接符 77">
            <a:extLst>
              <a:ext uri="{FF2B5EF4-FFF2-40B4-BE49-F238E27FC236}">
                <a16:creationId xmlns:a16="http://schemas.microsoft.com/office/drawing/2014/main" id="{0613D62E-545E-43D2-8C55-63BB446991EA}"/>
              </a:ext>
            </a:extLst>
          </p:cNvPr>
          <p:cNvCxnSpPr>
            <a:cxnSpLocks/>
          </p:cNvCxnSpPr>
          <p:nvPr/>
        </p:nvCxnSpPr>
        <p:spPr>
          <a:xfrm flipH="1">
            <a:off x="-1" y="5041255"/>
            <a:ext cx="12192001"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49" name="圆角矩形 190">
            <a:extLst>
              <a:ext uri="{FF2B5EF4-FFF2-40B4-BE49-F238E27FC236}">
                <a16:creationId xmlns:a16="http://schemas.microsoft.com/office/drawing/2014/main" id="{0AAA0D43-5C01-44C7-AAEE-26B0B4B4F09C}"/>
              </a:ext>
            </a:extLst>
          </p:cNvPr>
          <p:cNvSpPr/>
          <p:nvPr/>
        </p:nvSpPr>
        <p:spPr>
          <a:xfrm>
            <a:off x="2514355" y="5753234"/>
            <a:ext cx="1769103"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汇报人 </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a:t>
            </a: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 唐晨宇</a:t>
            </a:r>
          </a:p>
        </p:txBody>
      </p:sp>
      <p:sp>
        <p:nvSpPr>
          <p:cNvPr id="50" name="圆角矩形 192">
            <a:extLst>
              <a:ext uri="{FF2B5EF4-FFF2-40B4-BE49-F238E27FC236}">
                <a16:creationId xmlns:a16="http://schemas.microsoft.com/office/drawing/2014/main" id="{9F78DDC6-83E2-4E2F-AFDB-6D23F9EDDC73}"/>
              </a:ext>
            </a:extLst>
          </p:cNvPr>
          <p:cNvSpPr/>
          <p:nvPr/>
        </p:nvSpPr>
        <p:spPr>
          <a:xfrm>
            <a:off x="4935945" y="5753234"/>
            <a:ext cx="2341189"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指导老师 </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a:t>
            </a: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1" lang="zh-CN" altLang="en-US" sz="1351" dirty="0">
                <a:solidFill>
                  <a:prstClr val="white"/>
                </a:solidFill>
                <a:latin typeface="Microsoft YaHei" panose="020B0503020204020204" pitchFamily="34" charset="-122"/>
                <a:ea typeface="Microsoft YaHei" panose="020B0503020204020204" pitchFamily="34" charset="-122"/>
              </a:rPr>
              <a:t>李小薪</a:t>
            </a:r>
            <a:endPar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52" name="矩形 51">
            <a:extLst>
              <a:ext uri="{FF2B5EF4-FFF2-40B4-BE49-F238E27FC236}">
                <a16:creationId xmlns:a16="http://schemas.microsoft.com/office/drawing/2014/main" id="{CA19700B-86E1-4767-B667-CC1BFBE37D46}"/>
              </a:ext>
            </a:extLst>
          </p:cNvPr>
          <p:cNvSpPr/>
          <p:nvPr/>
        </p:nvSpPr>
        <p:spPr>
          <a:xfrm>
            <a:off x="4947300" y="4710756"/>
            <a:ext cx="2297403" cy="638773"/>
          </a:xfrm>
          <a:prstGeom prst="rect">
            <a:avLst/>
          </a:prstGeom>
          <a:solidFill>
            <a:srgbClr val="F6D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99" name="直角三角形 98">
            <a:extLst>
              <a:ext uri="{FF2B5EF4-FFF2-40B4-BE49-F238E27FC236}">
                <a16:creationId xmlns:a16="http://schemas.microsoft.com/office/drawing/2014/main" id="{FC53CDB1-88BA-4B8D-879D-8BFBAF108F28}"/>
              </a:ext>
            </a:extLst>
          </p:cNvPr>
          <p:cNvSpPr/>
          <p:nvPr/>
        </p:nvSpPr>
        <p:spPr>
          <a:xfrm>
            <a:off x="7241927" y="4700241"/>
            <a:ext cx="91883" cy="291083"/>
          </a:xfrm>
          <a:prstGeom prst="rtTriangle">
            <a:avLst/>
          </a:prstGeom>
          <a:solidFill>
            <a:srgbClr val="D6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00" name="直角三角形 99">
            <a:extLst>
              <a:ext uri="{FF2B5EF4-FFF2-40B4-BE49-F238E27FC236}">
                <a16:creationId xmlns:a16="http://schemas.microsoft.com/office/drawing/2014/main" id="{1531D2B5-8CE6-4412-97DC-CEC28291BF21}"/>
              </a:ext>
            </a:extLst>
          </p:cNvPr>
          <p:cNvSpPr/>
          <p:nvPr/>
        </p:nvSpPr>
        <p:spPr>
          <a:xfrm flipH="1">
            <a:off x="4852688" y="4708917"/>
            <a:ext cx="91883" cy="291083"/>
          </a:xfrm>
          <a:prstGeom prst="rtTriangle">
            <a:avLst/>
          </a:prstGeom>
          <a:solidFill>
            <a:srgbClr val="D6A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5" name="文本框 14">
            <a:extLst>
              <a:ext uri="{FF2B5EF4-FFF2-40B4-BE49-F238E27FC236}">
                <a16:creationId xmlns:a16="http://schemas.microsoft.com/office/drawing/2014/main" id="{EAC6786D-2CEC-47BC-A43A-6379C8CED446}"/>
              </a:ext>
            </a:extLst>
          </p:cNvPr>
          <p:cNvSpPr txBox="1"/>
          <p:nvPr/>
        </p:nvSpPr>
        <p:spPr>
          <a:xfrm>
            <a:off x="3069175" y="863992"/>
            <a:ext cx="6083717" cy="2036007"/>
          </a:xfrm>
          <a:prstGeom prst="rect">
            <a:avLst/>
          </a:prstGeom>
          <a:noFill/>
        </p:spPr>
        <p:txBody>
          <a:bodyPr wrap="non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1" lang="zh-CN" altLang="en-US" sz="115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谢谢大家</a:t>
            </a:r>
            <a:endParaRPr kumimoji="1" lang="en-US" altLang="zh-CN" sz="115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6" name="文本框 15">
            <a:extLst>
              <a:ext uri="{FF2B5EF4-FFF2-40B4-BE49-F238E27FC236}">
                <a16:creationId xmlns:a16="http://schemas.microsoft.com/office/drawing/2014/main" id="{75287A2E-897D-4A2E-A23D-606639F6E6E6}"/>
              </a:ext>
            </a:extLst>
          </p:cNvPr>
          <p:cNvSpPr txBox="1"/>
          <p:nvPr/>
        </p:nvSpPr>
        <p:spPr>
          <a:xfrm>
            <a:off x="3393622" y="476072"/>
            <a:ext cx="5089714"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8800" b="1" i="1" u="none" strike="noStrike" kern="1200" cap="none" spc="0" normalizeH="0" baseline="0" noProof="0" dirty="0">
                <a:ln>
                  <a:noFill/>
                </a:ln>
                <a:gradFill>
                  <a:gsLst>
                    <a:gs pos="0">
                      <a:prstClr val="white">
                        <a:alpha val="43000"/>
                      </a:prstClr>
                    </a:gs>
                    <a:gs pos="100000">
                      <a:prstClr val="white">
                        <a:alpha val="0"/>
                      </a:prstClr>
                    </a:gs>
                  </a:gsLst>
                  <a:lin ang="5400000" scaled="1"/>
                </a:gradFill>
                <a:effectLst/>
                <a:uLnTx/>
                <a:uFillTx/>
                <a:latin typeface="Microsoft YaHei" panose="020B0503020204020204" pitchFamily="34" charset="-122"/>
                <a:ea typeface="Microsoft YaHei" panose="020B0503020204020204" pitchFamily="34" charset="-122"/>
                <a:cs typeface="+mn-cs"/>
              </a:rPr>
              <a:t>THANKS</a:t>
            </a:r>
            <a:endParaRPr kumimoji="1" lang="zh-CN" altLang="en-US" sz="8800" b="1" i="1" u="none" strike="noStrike" kern="1200" cap="none" spc="0" normalizeH="0" baseline="0" noProof="0" dirty="0">
              <a:ln>
                <a:noFill/>
              </a:ln>
              <a:gradFill>
                <a:gsLst>
                  <a:gs pos="0">
                    <a:prstClr val="white">
                      <a:alpha val="43000"/>
                    </a:prstClr>
                  </a:gs>
                  <a:gs pos="100000">
                    <a:prstClr val="white">
                      <a:alpha val="0"/>
                    </a:prstClr>
                  </a:gs>
                </a:gsLst>
                <a:lin ang="5400000" scaled="1"/>
              </a:gradFill>
              <a:effectLst/>
              <a:uLnTx/>
              <a:uFillTx/>
              <a:latin typeface="Microsoft YaHei" panose="020B0503020204020204" pitchFamily="34" charset="-122"/>
              <a:ea typeface="Microsoft YaHei" panose="020B0503020204020204" pitchFamily="34" charset="-122"/>
              <a:cs typeface="+mn-cs"/>
            </a:endParaRPr>
          </a:p>
        </p:txBody>
      </p:sp>
      <p:pic>
        <p:nvPicPr>
          <p:cNvPr id="17" name="图片 16">
            <a:extLst>
              <a:ext uri="{FF2B5EF4-FFF2-40B4-BE49-F238E27FC236}">
                <a16:creationId xmlns:a16="http://schemas.microsoft.com/office/drawing/2014/main" id="{BC24CFA0-120D-4611-B380-C72A88BC53FA}"/>
              </a:ext>
            </a:extLst>
          </p:cNvPr>
          <p:cNvPicPr>
            <a:picLocks noChangeAspect="1"/>
          </p:cNvPicPr>
          <p:nvPr/>
        </p:nvPicPr>
        <p:blipFill rotWithShape="1">
          <a:blip r:embed="rId5">
            <a:extLst>
              <a:ext uri="{28A0092B-C50C-407E-A947-70E740481C1C}">
                <a14:useLocalDpi xmlns:a14="http://schemas.microsoft.com/office/drawing/2010/main" val="0"/>
              </a:ext>
            </a:extLst>
          </a:blip>
          <a:srcRect l="25602"/>
          <a:stretch/>
        </p:blipFill>
        <p:spPr>
          <a:xfrm>
            <a:off x="5300628" y="4780745"/>
            <a:ext cx="1585242" cy="468532"/>
          </a:xfrm>
          <a:prstGeom prst="rect">
            <a:avLst/>
          </a:prstGeom>
        </p:spPr>
      </p:pic>
      <p:sp>
        <p:nvSpPr>
          <p:cNvPr id="18" name="副标题 2">
            <a:extLst>
              <a:ext uri="{FF2B5EF4-FFF2-40B4-BE49-F238E27FC236}">
                <a16:creationId xmlns:a16="http://schemas.microsoft.com/office/drawing/2014/main" id="{7B2A3743-A5CC-45CD-9213-6DE067EC45E9}"/>
              </a:ext>
            </a:extLst>
          </p:cNvPr>
          <p:cNvSpPr txBox="1">
            <a:spLocks/>
          </p:cNvSpPr>
          <p:nvPr/>
        </p:nvSpPr>
        <p:spPr>
          <a:xfrm>
            <a:off x="2452443" y="6400304"/>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400" b="0" i="0" u="none" strike="noStrike" kern="1200" cap="none" spc="600" normalizeH="0" baseline="0" noProof="0" dirty="0">
              <a:ln>
                <a:noFill/>
              </a:ln>
              <a:solidFill>
                <a:prstClr val="white"/>
              </a:solidFill>
              <a:effectLst/>
              <a:uLnTx/>
              <a:uFillTx/>
              <a:latin typeface="方正小标宋简体" panose="03000509000000000000" pitchFamily="65" charset="-122"/>
              <a:ea typeface="方正小标宋简体" panose="03000509000000000000" pitchFamily="65" charset="-122"/>
              <a:cs typeface="+mn-cs"/>
            </a:endParaRPr>
          </a:p>
        </p:txBody>
      </p:sp>
      <p:sp>
        <p:nvSpPr>
          <p:cNvPr id="3" name="圆角矩形 193">
            <a:extLst>
              <a:ext uri="{FF2B5EF4-FFF2-40B4-BE49-F238E27FC236}">
                <a16:creationId xmlns:a16="http://schemas.microsoft.com/office/drawing/2014/main" id="{313EC6EE-108C-3976-A7FE-A153BED7C39C}"/>
              </a:ext>
            </a:extLst>
          </p:cNvPr>
          <p:cNvSpPr/>
          <p:nvPr/>
        </p:nvSpPr>
        <p:spPr>
          <a:xfrm>
            <a:off x="7850202" y="5749947"/>
            <a:ext cx="3498922" cy="49714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班级</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a:t>
            </a: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 </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2019</a:t>
            </a:r>
            <a:r>
              <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软件工程（中外合作办学）</a:t>
            </a:r>
            <a:r>
              <a:rPr kumimoji="1" lang="en-US" altLang="zh-CN"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02</a:t>
            </a:r>
            <a:endParaRPr kumimoji="1" lang="zh-CN" altLang="en-US" sz="1351"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37486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17D408-6A8F-4EB3-8FBA-C67EBC318492}"/>
              </a:ext>
            </a:extLst>
          </p:cNvPr>
          <p:cNvPicPr>
            <a:picLocks noChangeAspect="1"/>
          </p:cNvPicPr>
          <p:nvPr/>
        </p:nvPicPr>
        <p:blipFill rotWithShape="1">
          <a:blip r:embed="rId2"/>
          <a:srcRect t="34000" b="25333"/>
          <a:stretch/>
        </p:blipFill>
        <p:spPr>
          <a:xfrm>
            <a:off x="0" y="2240280"/>
            <a:ext cx="12192000" cy="2788920"/>
          </a:xfrm>
          <a:prstGeom prst="rect">
            <a:avLst/>
          </a:prstGeom>
        </p:spPr>
      </p:pic>
      <p:cxnSp>
        <p:nvCxnSpPr>
          <p:cNvPr id="3" name="直线连接符 54">
            <a:extLst>
              <a:ext uri="{FF2B5EF4-FFF2-40B4-BE49-F238E27FC236}">
                <a16:creationId xmlns:a16="http://schemas.microsoft.com/office/drawing/2014/main" id="{65087895-D284-464A-AD66-A55BE2930004}"/>
              </a:ext>
            </a:extLst>
          </p:cNvPr>
          <p:cNvCxnSpPr>
            <a:cxnSpLocks/>
          </p:cNvCxnSpPr>
          <p:nvPr/>
        </p:nvCxnSpPr>
        <p:spPr>
          <a:xfrm flipH="1">
            <a:off x="-7622" y="501396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cxnSp>
        <p:nvCxnSpPr>
          <p:cNvPr id="4" name="直线连接符 55">
            <a:extLst>
              <a:ext uri="{FF2B5EF4-FFF2-40B4-BE49-F238E27FC236}">
                <a16:creationId xmlns:a16="http://schemas.microsoft.com/office/drawing/2014/main" id="{846E8509-8C36-41CE-B84F-A4188416D606}"/>
              </a:ext>
            </a:extLst>
          </p:cNvPr>
          <p:cNvCxnSpPr>
            <a:cxnSpLocks/>
          </p:cNvCxnSpPr>
          <p:nvPr/>
        </p:nvCxnSpPr>
        <p:spPr>
          <a:xfrm flipH="1">
            <a:off x="-7622" y="224028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sp>
        <p:nvSpPr>
          <p:cNvPr id="5" name="文本框 4">
            <a:extLst>
              <a:ext uri="{FF2B5EF4-FFF2-40B4-BE49-F238E27FC236}">
                <a16:creationId xmlns:a16="http://schemas.microsoft.com/office/drawing/2014/main" id="{90189BD0-89BB-4284-9EA9-5D230B10301F}"/>
              </a:ext>
            </a:extLst>
          </p:cNvPr>
          <p:cNvSpPr txBox="1"/>
          <p:nvPr/>
        </p:nvSpPr>
        <p:spPr>
          <a:xfrm>
            <a:off x="4324510" y="3130988"/>
            <a:ext cx="3570208" cy="11079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srgbClr val="E9C793"/>
                </a:solidFill>
                <a:effectLst/>
                <a:uLnTx/>
                <a:uFillTx/>
                <a:latin typeface="Microsoft YaHei" panose="020B0503020204020204" pitchFamily="34" charset="-122"/>
                <a:ea typeface="Microsoft YaHei" panose="020B0503020204020204" pitchFamily="34" charset="-122"/>
                <a:cs typeface="+mn-cs"/>
              </a:rPr>
              <a:t>课题背景</a:t>
            </a:r>
          </a:p>
        </p:txBody>
      </p:sp>
      <p:sp>
        <p:nvSpPr>
          <p:cNvPr id="6" name="文本框 5">
            <a:extLst>
              <a:ext uri="{FF2B5EF4-FFF2-40B4-BE49-F238E27FC236}">
                <a16:creationId xmlns:a16="http://schemas.microsoft.com/office/drawing/2014/main" id="{E6E2D917-A6DF-4C29-BF75-BEBE1859D94E}"/>
              </a:ext>
            </a:extLst>
          </p:cNvPr>
          <p:cNvSpPr txBox="1"/>
          <p:nvPr/>
        </p:nvSpPr>
        <p:spPr>
          <a:xfrm>
            <a:off x="5299135" y="2665901"/>
            <a:ext cx="162095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第一部分</a:t>
            </a:r>
          </a:p>
        </p:txBody>
      </p:sp>
      <p:cxnSp>
        <p:nvCxnSpPr>
          <p:cNvPr id="7" name="直线连接符 5">
            <a:extLst>
              <a:ext uri="{FF2B5EF4-FFF2-40B4-BE49-F238E27FC236}">
                <a16:creationId xmlns:a16="http://schemas.microsoft.com/office/drawing/2014/main" id="{B527F32A-BF97-4204-BDA6-9F144F6D7AC2}"/>
              </a:ext>
            </a:extLst>
          </p:cNvPr>
          <p:cNvCxnSpPr/>
          <p:nvPr/>
        </p:nvCxnSpPr>
        <p:spPr>
          <a:xfrm flipH="1">
            <a:off x="4424681" y="2932572"/>
            <a:ext cx="739140" cy="0"/>
          </a:xfrm>
          <a:prstGeom prst="line">
            <a:avLst/>
          </a:prstGeom>
          <a:noFill/>
          <a:ln w="19050" cap="flat" cmpd="sng" algn="ctr">
            <a:solidFill>
              <a:srgbClr val="FFFFFF"/>
            </a:solidFill>
            <a:prstDash val="solid"/>
            <a:miter lim="800000"/>
          </a:ln>
          <a:effectLst/>
        </p:spPr>
      </p:cxnSp>
      <p:cxnSp>
        <p:nvCxnSpPr>
          <p:cNvPr id="8" name="直线连接符 60">
            <a:extLst>
              <a:ext uri="{FF2B5EF4-FFF2-40B4-BE49-F238E27FC236}">
                <a16:creationId xmlns:a16="http://schemas.microsoft.com/office/drawing/2014/main" id="{1199A718-8283-4397-81F1-C38792D06FC0}"/>
              </a:ext>
            </a:extLst>
          </p:cNvPr>
          <p:cNvCxnSpPr/>
          <p:nvPr/>
        </p:nvCxnSpPr>
        <p:spPr>
          <a:xfrm flipH="1">
            <a:off x="7000241" y="2932572"/>
            <a:ext cx="739140" cy="0"/>
          </a:xfrm>
          <a:prstGeom prst="line">
            <a:avLst/>
          </a:prstGeom>
          <a:noFill/>
          <a:ln w="19050" cap="flat" cmpd="sng" algn="ctr">
            <a:solidFill>
              <a:srgbClr val="FFFFFF"/>
            </a:solidFill>
            <a:prstDash val="solid"/>
            <a:miter lim="800000"/>
          </a:ln>
          <a:effectLst/>
        </p:spPr>
      </p:cxnSp>
      <p:cxnSp>
        <p:nvCxnSpPr>
          <p:cNvPr id="55" name="直线连接符 109">
            <a:extLst>
              <a:ext uri="{FF2B5EF4-FFF2-40B4-BE49-F238E27FC236}">
                <a16:creationId xmlns:a16="http://schemas.microsoft.com/office/drawing/2014/main" id="{6447CC64-3E6C-4672-BE8F-EA025EA51498}"/>
              </a:ext>
            </a:extLst>
          </p:cNvPr>
          <p:cNvCxnSpPr/>
          <p:nvPr/>
        </p:nvCxnSpPr>
        <p:spPr>
          <a:xfrm flipH="1">
            <a:off x="4424681" y="4403232"/>
            <a:ext cx="739140" cy="0"/>
          </a:xfrm>
          <a:prstGeom prst="line">
            <a:avLst/>
          </a:prstGeom>
          <a:noFill/>
          <a:ln w="19050" cap="flat" cmpd="sng" algn="ctr">
            <a:solidFill>
              <a:srgbClr val="FFFFFF"/>
            </a:solidFill>
            <a:prstDash val="solid"/>
            <a:miter lim="800000"/>
          </a:ln>
          <a:effectLst/>
        </p:spPr>
      </p:cxnSp>
      <p:cxnSp>
        <p:nvCxnSpPr>
          <p:cNvPr id="56" name="直线连接符 110">
            <a:extLst>
              <a:ext uri="{FF2B5EF4-FFF2-40B4-BE49-F238E27FC236}">
                <a16:creationId xmlns:a16="http://schemas.microsoft.com/office/drawing/2014/main" id="{6385380C-4348-4F55-AEA8-D250085B04A4}"/>
              </a:ext>
            </a:extLst>
          </p:cNvPr>
          <p:cNvCxnSpPr/>
          <p:nvPr/>
        </p:nvCxnSpPr>
        <p:spPr>
          <a:xfrm flipH="1">
            <a:off x="6893561" y="4403232"/>
            <a:ext cx="739140" cy="0"/>
          </a:xfrm>
          <a:prstGeom prst="line">
            <a:avLst/>
          </a:prstGeom>
          <a:noFill/>
          <a:ln w="19050" cap="flat" cmpd="sng" algn="ctr">
            <a:solidFill>
              <a:srgbClr val="FFFFFF"/>
            </a:solidFill>
            <a:prstDash val="solid"/>
            <a:miter lim="800000"/>
          </a:ln>
          <a:effectLst/>
        </p:spPr>
      </p:cxnSp>
      <p:pic>
        <p:nvPicPr>
          <p:cNvPr id="14" name="图片 13">
            <a:extLst>
              <a:ext uri="{FF2B5EF4-FFF2-40B4-BE49-F238E27FC236}">
                <a16:creationId xmlns:a16="http://schemas.microsoft.com/office/drawing/2014/main" id="{A6E32537-96CE-4044-8BE1-8481EDCE8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660" y="4311615"/>
            <a:ext cx="1144061" cy="251567"/>
          </a:xfrm>
          <a:prstGeom prst="rect">
            <a:avLst/>
          </a:prstGeom>
        </p:spPr>
      </p:pic>
      <p:sp>
        <p:nvSpPr>
          <p:cNvPr id="12" name="副标题 2">
            <a:extLst>
              <a:ext uri="{FF2B5EF4-FFF2-40B4-BE49-F238E27FC236}">
                <a16:creationId xmlns:a16="http://schemas.microsoft.com/office/drawing/2014/main" id="{6F359459-26A8-45B1-B029-0F4EB6DDB34F}"/>
              </a:ext>
            </a:extLst>
          </p:cNvPr>
          <p:cNvSpPr txBox="1">
            <a:spLocks/>
          </p:cNvSpPr>
          <p:nvPr/>
        </p:nvSpPr>
        <p:spPr>
          <a:xfrm>
            <a:off x="2452443" y="5901541"/>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endParaRPr>
          </a:p>
        </p:txBody>
      </p:sp>
    </p:spTree>
    <p:extLst>
      <p:ext uri="{BB962C8B-B14F-4D97-AF65-F5344CB8AC3E}">
        <p14:creationId xmlns:p14="http://schemas.microsoft.com/office/powerpoint/2010/main" val="247162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598C6D17-C776-445C-A62E-9CB6FD00066A}"/>
              </a:ext>
            </a:extLst>
          </p:cNvPr>
          <p:cNvPicPr>
            <a:picLocks noChangeAspect="1"/>
          </p:cNvPicPr>
          <p:nvPr/>
        </p:nvPicPr>
        <p:blipFill>
          <a:blip r:embed="rId2">
            <a:lum bright="70000" contrast="-70000"/>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446303" y="1524241"/>
            <a:ext cx="3806626" cy="3806626"/>
          </a:xfrm>
          <a:prstGeom prst="rect">
            <a:avLst/>
          </a:prstGeom>
        </p:spPr>
      </p:pic>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4"/>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4"/>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67225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课题背景</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9" name="矩形 8">
            <a:extLst>
              <a:ext uri="{FF2B5EF4-FFF2-40B4-BE49-F238E27FC236}">
                <a16:creationId xmlns:a16="http://schemas.microsoft.com/office/drawing/2014/main" id="{95773F40-1793-41B4-B6FF-5CEA1D277A59}"/>
              </a:ext>
            </a:extLst>
          </p:cNvPr>
          <p:cNvSpPr/>
          <p:nvPr/>
        </p:nvSpPr>
        <p:spPr>
          <a:xfrm>
            <a:off x="2005471" y="1579014"/>
            <a:ext cx="8014819" cy="3644537"/>
          </a:xfrm>
          <a:prstGeom prst="rect">
            <a:avLst/>
          </a:prstGeom>
          <a:solidFill>
            <a:schemeClr val="bg1"/>
          </a:solidFill>
          <a:ln w="38100">
            <a:solidFill>
              <a:srgbClr val="092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任意形状 101">
            <a:extLst>
              <a:ext uri="{FF2B5EF4-FFF2-40B4-BE49-F238E27FC236}">
                <a16:creationId xmlns:a16="http://schemas.microsoft.com/office/drawing/2014/main" id="{035C9FAE-C05F-4C6F-AAE2-F4024C80ABBB}"/>
              </a:ext>
            </a:extLst>
          </p:cNvPr>
          <p:cNvSpPr/>
          <p:nvPr/>
        </p:nvSpPr>
        <p:spPr>
          <a:xfrm rot="10800000">
            <a:off x="2171711" y="1712026"/>
            <a:ext cx="8014819" cy="3970319"/>
          </a:xfrm>
          <a:custGeom>
            <a:avLst/>
            <a:gdLst>
              <a:gd name="connsiteX0" fmla="*/ 8014818 w 8014818"/>
              <a:gd name="connsiteY0" fmla="*/ 3970319 h 3970319"/>
              <a:gd name="connsiteX1" fmla="*/ 0 w 8014818"/>
              <a:gd name="connsiteY1" fmla="*/ 3970319 h 3970319"/>
              <a:gd name="connsiteX2" fmla="*/ 0 w 8014818"/>
              <a:gd name="connsiteY2" fmla="*/ 325782 h 3970319"/>
              <a:gd name="connsiteX3" fmla="*/ 1 w 8014818"/>
              <a:gd name="connsiteY3" fmla="*/ 325782 h 3970319"/>
              <a:gd name="connsiteX4" fmla="*/ 1 w 8014818"/>
              <a:gd name="connsiteY4" fmla="*/ 0 h 3970319"/>
              <a:gd name="connsiteX5" fmla="*/ 325783 w 8014818"/>
              <a:gd name="connsiteY5" fmla="*/ 325782 h 3970319"/>
              <a:gd name="connsiteX6" fmla="*/ 8014818 w 8014818"/>
              <a:gd name="connsiteY6" fmla="*/ 325782 h 397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14818" h="3970319">
                <a:moveTo>
                  <a:pt x="8014818" y="3970319"/>
                </a:moveTo>
                <a:lnTo>
                  <a:pt x="0" y="3970319"/>
                </a:lnTo>
                <a:lnTo>
                  <a:pt x="0" y="325782"/>
                </a:lnTo>
                <a:lnTo>
                  <a:pt x="1" y="325782"/>
                </a:lnTo>
                <a:lnTo>
                  <a:pt x="1" y="0"/>
                </a:lnTo>
                <a:lnTo>
                  <a:pt x="325783" y="325782"/>
                </a:lnTo>
                <a:lnTo>
                  <a:pt x="8014818" y="325782"/>
                </a:lnTo>
                <a:close/>
              </a:path>
            </a:pathLst>
          </a:custGeom>
          <a:solidFill>
            <a:schemeClr val="bg1"/>
          </a:solidFill>
          <a:ln w="38100">
            <a:solidFill>
              <a:srgbClr val="09234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a:extLst>
              <a:ext uri="{FF2B5EF4-FFF2-40B4-BE49-F238E27FC236}">
                <a16:creationId xmlns:a16="http://schemas.microsoft.com/office/drawing/2014/main" id="{04DFDAD0-00BF-485E-8B2E-09774F690210}"/>
              </a:ext>
            </a:extLst>
          </p:cNvPr>
          <p:cNvSpPr txBox="1"/>
          <p:nvPr/>
        </p:nvSpPr>
        <p:spPr>
          <a:xfrm>
            <a:off x="2370902" y="1950091"/>
            <a:ext cx="7616435" cy="327346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400" dirty="0">
                <a:effectLst/>
                <a:latin typeface="SimSun" panose="02010600030101010101" pitchFamily="2" charset="-122"/>
                <a:ea typeface="SimSun" panose="02010600030101010101" pitchFamily="2" charset="-122"/>
              </a:rPr>
              <a:t>当今互联网环境下，企业宣发平台中互联网媒体使用率上升</a:t>
            </a:r>
            <a:r>
              <a:rPr lang="en-US" altLang="zh-CN" sz="1400" dirty="0">
                <a:effectLst/>
                <a:latin typeface="SimSun" panose="02010600030101010101" pitchFamily="2" charset="-122"/>
                <a:ea typeface="SimSun" panose="02010600030101010101" pitchFamily="2" charset="-122"/>
              </a:rPr>
              <a:t>;</a:t>
            </a:r>
            <a:r>
              <a:rPr lang="zh-CN" altLang="en-US" sz="1400" dirty="0">
                <a:effectLst/>
                <a:latin typeface="SimSun" panose="02010600030101010101" pitchFamily="2" charset="-122"/>
                <a:ea typeface="SimSun" panose="02010600030101010101" pitchFamily="2" charset="-122"/>
              </a:rPr>
              <a:t>在各项法律法规约束下，在内容发 布时需要确保内容的合规性，因此需要一套内容合规检测系统进行风险管控。</a:t>
            </a:r>
            <a:endParaRPr lang="en-US" altLang="zh-CN" sz="1400" dirty="0">
              <a:effectLst/>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09234F"/>
                </a:solidFill>
                <a:uLnTx/>
                <a:uFillTx/>
                <a:latin typeface="SimSun" panose="02010600030101010101" pitchFamily="2" charset="-122"/>
                <a:ea typeface="SimSun" panose="02010600030101010101" pitchFamily="2" charset="-122"/>
                <a:cs typeface="+mn-cs"/>
              </a:rPr>
              <a:t>违禁词检测指筛查标记敏感文本一种自动化技术。违禁词检测也是一种重要的信息安全措施，常见于媒体平台。</a:t>
            </a:r>
            <a:endParaRPr kumimoji="1" lang="en-US" altLang="zh-CN" sz="1400" b="0" i="0" u="none" strike="noStrike" kern="1200" cap="none" spc="0" normalizeH="0" baseline="0" noProof="0" dirty="0">
              <a:ln>
                <a:noFill/>
              </a:ln>
              <a:solidFill>
                <a:srgbClr val="09234F"/>
              </a:solidFill>
              <a:uLnTx/>
              <a:uFillTx/>
              <a:latin typeface="SimSun" panose="02010600030101010101" pitchFamily="2" charset="-122"/>
              <a:ea typeface="SimSun"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b="0" i="0" u="none" strike="noStrike" kern="1200" cap="none" spc="0" normalizeH="0" baseline="0" noProof="0" dirty="0">
                <a:ln>
                  <a:noFill/>
                </a:ln>
                <a:solidFill>
                  <a:srgbClr val="09234F"/>
                </a:solidFill>
                <a:uLnTx/>
                <a:uFillTx/>
                <a:latin typeface="SimSun" panose="02010600030101010101" pitchFamily="2" charset="-122"/>
                <a:ea typeface="SimSun" panose="02010600030101010101" pitchFamily="2" charset="-122"/>
                <a:cs typeface="+mn-cs"/>
              </a:rPr>
              <a:t>而随着金融企业数字化转型不断升级，线上平台的用户数进一步增长，对于发布内容的风险管理需求日益增长。因此，建立企业合规性检测平台对降低企业内容发布风险至关重要。 </a:t>
            </a:r>
            <a:endParaRPr kumimoji="1" lang="en-US" altLang="zh-CN" sz="1400" b="0" i="0" u="none" strike="noStrike" kern="1200" cap="none" spc="0" normalizeH="0" baseline="0" noProof="0" dirty="0">
              <a:ln>
                <a:noFill/>
              </a:ln>
              <a:solidFill>
                <a:srgbClr val="09234F"/>
              </a:solidFill>
              <a:uLnTx/>
              <a:uFillTx/>
              <a:latin typeface="SimSun" panose="02010600030101010101" pitchFamily="2" charset="-122"/>
              <a:ea typeface="SimSun"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dirty="0">
                <a:solidFill>
                  <a:srgbClr val="09234F"/>
                </a:solidFill>
                <a:latin typeface="SimSun" panose="02010600030101010101" pitchFamily="2" charset="-122"/>
                <a:ea typeface="SimSun" panose="02010600030101010101" pitchFamily="2" charset="-122"/>
              </a:rPr>
              <a:t>在本研究中，作者提出了基于浏览器环境的违禁词检测方案，用于在发布内容过程中进行自动化违禁词检测。 </a:t>
            </a:r>
            <a:endParaRPr kumimoji="1" lang="en-US" altLang="zh-CN" sz="1400" dirty="0">
              <a:solidFill>
                <a:srgbClr val="09234F"/>
              </a:solidFill>
              <a:latin typeface="SimSun" panose="02010600030101010101" pitchFamily="2" charset="-122"/>
              <a:ea typeface="SimSun"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400" dirty="0">
                <a:solidFill>
                  <a:srgbClr val="09234F"/>
                </a:solidFill>
                <a:latin typeface="SimSun" panose="02010600030101010101" pitchFamily="2" charset="-122"/>
                <a:ea typeface="SimSun" panose="02010600030101010101" pitchFamily="2" charset="-122"/>
              </a:rPr>
              <a:t>该方案由内容检测和浏览器文件渲染组成，并通过这两部分的研究成果进行系统的开发。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zh-CN" altLang="en-US" sz="1400" dirty="0">
              <a:solidFill>
                <a:srgbClr val="09234F"/>
              </a:solidFill>
              <a:latin typeface="SimSun" panose="02010600030101010101" pitchFamily="2" charset="-122"/>
              <a:ea typeface="SimSun" panose="02010600030101010101" pitchFamily="2" charset="-122"/>
            </a:endParaRPr>
          </a:p>
        </p:txBody>
      </p:sp>
      <p:pic>
        <p:nvPicPr>
          <p:cNvPr id="13" name="图片 12">
            <a:extLst>
              <a:ext uri="{FF2B5EF4-FFF2-40B4-BE49-F238E27FC236}">
                <a16:creationId xmlns:a16="http://schemas.microsoft.com/office/drawing/2014/main" id="{D92E44D2-AB39-4311-AFA1-26D4CC9C6807}"/>
              </a:ext>
            </a:extLst>
          </p:cNvPr>
          <p:cNvPicPr>
            <a:picLocks noChangeAspect="1"/>
          </p:cNvPicPr>
          <p:nvPr/>
        </p:nvPicPr>
        <p:blipFill rotWithShape="1">
          <a:blip r:embed="rId6">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104385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3"/>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3"/>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待解决问题</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cxnSp>
        <p:nvCxnSpPr>
          <p:cNvPr id="9" name="直线连接符 5">
            <a:extLst>
              <a:ext uri="{FF2B5EF4-FFF2-40B4-BE49-F238E27FC236}">
                <a16:creationId xmlns:a16="http://schemas.microsoft.com/office/drawing/2014/main" id="{EA9DD1C6-FC6D-4A10-B56D-6B2BF520B1F8}"/>
              </a:ext>
            </a:extLst>
          </p:cNvPr>
          <p:cNvCxnSpPr/>
          <p:nvPr/>
        </p:nvCxnSpPr>
        <p:spPr>
          <a:xfrm>
            <a:off x="2961468" y="1881188"/>
            <a:ext cx="0" cy="3311525"/>
          </a:xfrm>
          <a:prstGeom prst="line">
            <a:avLst/>
          </a:prstGeom>
          <a:noFill/>
          <a:ln w="12700" cap="flat" cmpd="sng" algn="ctr">
            <a:solidFill>
              <a:srgbClr val="09234F"/>
            </a:solidFill>
            <a:prstDash val="solid"/>
            <a:miter lim="800000"/>
          </a:ln>
          <a:effectLst/>
        </p:spPr>
      </p:cxnSp>
      <p:cxnSp>
        <p:nvCxnSpPr>
          <p:cNvPr id="10" name="直线连接符 97">
            <a:extLst>
              <a:ext uri="{FF2B5EF4-FFF2-40B4-BE49-F238E27FC236}">
                <a16:creationId xmlns:a16="http://schemas.microsoft.com/office/drawing/2014/main" id="{EE681361-905C-4351-9C72-5F4C344D316C}"/>
              </a:ext>
            </a:extLst>
          </p:cNvPr>
          <p:cNvCxnSpPr/>
          <p:nvPr/>
        </p:nvCxnSpPr>
        <p:spPr>
          <a:xfrm>
            <a:off x="6096001" y="1881188"/>
            <a:ext cx="0" cy="3311525"/>
          </a:xfrm>
          <a:prstGeom prst="line">
            <a:avLst/>
          </a:prstGeom>
          <a:noFill/>
          <a:ln w="12700" cap="flat" cmpd="sng" algn="ctr">
            <a:solidFill>
              <a:srgbClr val="09234F"/>
            </a:solidFill>
            <a:prstDash val="solid"/>
            <a:miter lim="800000"/>
          </a:ln>
          <a:effectLst/>
        </p:spPr>
      </p:cxnSp>
      <p:cxnSp>
        <p:nvCxnSpPr>
          <p:cNvPr id="11" name="直线连接符 98">
            <a:extLst>
              <a:ext uri="{FF2B5EF4-FFF2-40B4-BE49-F238E27FC236}">
                <a16:creationId xmlns:a16="http://schemas.microsoft.com/office/drawing/2014/main" id="{0E4F1F53-77D9-4F09-8936-1C064AA482E2}"/>
              </a:ext>
            </a:extLst>
          </p:cNvPr>
          <p:cNvCxnSpPr/>
          <p:nvPr/>
        </p:nvCxnSpPr>
        <p:spPr>
          <a:xfrm>
            <a:off x="9230533" y="1881188"/>
            <a:ext cx="0" cy="3311525"/>
          </a:xfrm>
          <a:prstGeom prst="line">
            <a:avLst/>
          </a:prstGeom>
          <a:noFill/>
          <a:ln w="12700" cap="flat" cmpd="sng" algn="ctr">
            <a:solidFill>
              <a:srgbClr val="09234F"/>
            </a:solidFill>
            <a:prstDash val="solid"/>
            <a:miter lim="800000"/>
          </a:ln>
          <a:effectLst/>
        </p:spPr>
      </p:cxnSp>
      <p:sp>
        <p:nvSpPr>
          <p:cNvPr id="12" name="文本框 11">
            <a:extLst>
              <a:ext uri="{FF2B5EF4-FFF2-40B4-BE49-F238E27FC236}">
                <a16:creationId xmlns:a16="http://schemas.microsoft.com/office/drawing/2014/main" id="{E3FDA742-DD99-42E1-BB76-50E580F51578}"/>
              </a:ext>
            </a:extLst>
          </p:cNvPr>
          <p:cNvSpPr txBox="1"/>
          <p:nvPr/>
        </p:nvSpPr>
        <p:spPr>
          <a:xfrm>
            <a:off x="1185438" y="1651493"/>
            <a:ext cx="655949" cy="11079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600" b="1" i="0" u="none" strike="noStrike" kern="1200" cap="none" spc="0" normalizeH="0" baseline="0" noProof="0" dirty="0">
                <a:ln>
                  <a:noFill/>
                </a:ln>
                <a:gradFill>
                  <a:gsLst>
                    <a:gs pos="88000">
                      <a:srgbClr val="09234F">
                        <a:alpha val="0"/>
                      </a:srgbClr>
                    </a:gs>
                    <a:gs pos="0">
                      <a:srgbClr val="09234F"/>
                    </a:gs>
                  </a:gsLst>
                  <a:lin ang="5400000" scaled="0"/>
                </a:gradFill>
                <a:effectLst/>
                <a:uLnTx/>
                <a:uFillTx/>
                <a:latin typeface="Arial" panose="020B0604020202020204" pitchFamily="34" charset="0"/>
                <a:ea typeface="Microsoft YaHei" panose="020B0503020204020204" pitchFamily="34" charset="-122"/>
                <a:cs typeface="Arial" panose="020B0604020202020204" pitchFamily="34" charset="0"/>
              </a:rPr>
              <a:t>1</a:t>
            </a:r>
            <a:endParaRPr kumimoji="1" lang="zh-CN" altLang="en-US" sz="6600" b="1" i="0" u="none" strike="noStrike" kern="1200" cap="none" spc="0" normalizeH="0" baseline="0" noProof="0" dirty="0">
              <a:ln>
                <a:noFill/>
              </a:ln>
              <a:gradFill>
                <a:gsLst>
                  <a:gs pos="88000">
                    <a:srgbClr val="09234F">
                      <a:alpha val="0"/>
                    </a:srgbClr>
                  </a:gs>
                  <a:gs pos="0">
                    <a:srgbClr val="09234F"/>
                  </a:gs>
                </a:gsLst>
                <a:lin ang="5400000" scaled="0"/>
              </a:gra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13" name="圆角矩形 105">
            <a:extLst>
              <a:ext uri="{FF2B5EF4-FFF2-40B4-BE49-F238E27FC236}">
                <a16:creationId xmlns:a16="http://schemas.microsoft.com/office/drawing/2014/main" id="{59E86AA5-ECF9-4C17-BE3A-C628443D7208}"/>
              </a:ext>
            </a:extLst>
          </p:cNvPr>
          <p:cNvSpPr/>
          <p:nvPr/>
        </p:nvSpPr>
        <p:spPr>
          <a:xfrm>
            <a:off x="750265" y="2289651"/>
            <a:ext cx="1518835" cy="379708"/>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351" b="1" kern="0" dirty="0">
                <a:solidFill>
                  <a:srgbClr val="09234F"/>
                </a:solidFill>
                <a:latin typeface="Microsoft YaHei" panose="020B0503020204020204" pitchFamily="34" charset="-122"/>
                <a:ea typeface="Microsoft YaHei" panose="020B0503020204020204" pitchFamily="34" charset="-122"/>
              </a:rPr>
              <a:t>文件识别解析</a:t>
            </a:r>
            <a:endParaRPr kumimoji="1" lang="zh-CN" altLang="en-US" sz="1351"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endParaRPr>
          </a:p>
        </p:txBody>
      </p:sp>
      <p:sp>
        <p:nvSpPr>
          <p:cNvPr id="14" name="文本框 13">
            <a:extLst>
              <a:ext uri="{FF2B5EF4-FFF2-40B4-BE49-F238E27FC236}">
                <a16:creationId xmlns:a16="http://schemas.microsoft.com/office/drawing/2014/main" id="{05AD627A-42F8-4D95-9369-65D87C2A64CF}"/>
              </a:ext>
            </a:extLst>
          </p:cNvPr>
          <p:cNvSpPr txBox="1"/>
          <p:nvPr/>
        </p:nvSpPr>
        <p:spPr>
          <a:xfrm>
            <a:off x="625539" y="2630831"/>
            <a:ext cx="1978860" cy="231781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在内容检测中，本研究主要对</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MS</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office</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两类文件类型进行处理，其主要目的就是识别文件中的违禁词，其中包括了文件类型的识别与文件内容的提取。</a:t>
            </a:r>
          </a:p>
        </p:txBody>
      </p:sp>
      <p:sp>
        <p:nvSpPr>
          <p:cNvPr id="15" name="文本框 14">
            <a:extLst>
              <a:ext uri="{FF2B5EF4-FFF2-40B4-BE49-F238E27FC236}">
                <a16:creationId xmlns:a16="http://schemas.microsoft.com/office/drawing/2014/main" id="{D6CFF410-4A18-4A51-995D-7716DFBA718B}"/>
              </a:ext>
            </a:extLst>
          </p:cNvPr>
          <p:cNvSpPr txBox="1"/>
          <p:nvPr/>
        </p:nvSpPr>
        <p:spPr>
          <a:xfrm>
            <a:off x="4335803" y="1651493"/>
            <a:ext cx="655949" cy="11079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600" b="1" i="0" u="none" strike="noStrike" kern="1200" cap="none" spc="0" normalizeH="0" baseline="0" noProof="0" dirty="0">
                <a:ln>
                  <a:noFill/>
                </a:ln>
                <a:gradFill>
                  <a:gsLst>
                    <a:gs pos="88000">
                      <a:srgbClr val="09234F">
                        <a:alpha val="0"/>
                      </a:srgbClr>
                    </a:gs>
                    <a:gs pos="0">
                      <a:srgbClr val="09234F"/>
                    </a:gs>
                  </a:gsLst>
                  <a:lin ang="5400000" scaled="0"/>
                </a:gradFill>
                <a:effectLst/>
                <a:uLnTx/>
                <a:uFillTx/>
                <a:latin typeface="Arial" panose="020B0604020202020204" pitchFamily="34" charset="0"/>
                <a:ea typeface="Microsoft YaHei" panose="020B0503020204020204" pitchFamily="34" charset="-122"/>
                <a:cs typeface="Arial" panose="020B0604020202020204" pitchFamily="34" charset="0"/>
              </a:rPr>
              <a:t>2</a:t>
            </a:r>
            <a:endParaRPr kumimoji="1" lang="zh-CN" altLang="en-US" sz="6600" b="1" i="0" u="none" strike="noStrike" kern="1200" cap="none" spc="0" normalizeH="0" baseline="0" noProof="0" dirty="0">
              <a:ln>
                <a:noFill/>
              </a:ln>
              <a:gradFill>
                <a:gsLst>
                  <a:gs pos="88000">
                    <a:srgbClr val="09234F">
                      <a:alpha val="0"/>
                    </a:srgbClr>
                  </a:gs>
                  <a:gs pos="0">
                    <a:srgbClr val="09234F"/>
                  </a:gs>
                </a:gsLst>
                <a:lin ang="5400000" scaled="0"/>
              </a:gra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16" name="圆角矩形 110">
            <a:extLst>
              <a:ext uri="{FF2B5EF4-FFF2-40B4-BE49-F238E27FC236}">
                <a16:creationId xmlns:a16="http://schemas.microsoft.com/office/drawing/2014/main" id="{561B8C78-758E-4F5D-8981-3C40B3C25F0C}"/>
              </a:ext>
            </a:extLst>
          </p:cNvPr>
          <p:cNvSpPr/>
          <p:nvPr/>
        </p:nvSpPr>
        <p:spPr>
          <a:xfrm>
            <a:off x="3829985" y="2289651"/>
            <a:ext cx="1518835" cy="379708"/>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351"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违禁词检测</a:t>
            </a:r>
          </a:p>
        </p:txBody>
      </p:sp>
      <p:sp>
        <p:nvSpPr>
          <p:cNvPr id="17" name="文本框 16">
            <a:extLst>
              <a:ext uri="{FF2B5EF4-FFF2-40B4-BE49-F238E27FC236}">
                <a16:creationId xmlns:a16="http://schemas.microsoft.com/office/drawing/2014/main" id="{25228464-186D-43C5-B844-62734C513EE3}"/>
              </a:ext>
            </a:extLst>
          </p:cNvPr>
          <p:cNvSpPr txBox="1"/>
          <p:nvPr/>
        </p:nvSpPr>
        <p:spPr>
          <a:xfrm>
            <a:off x="3678780" y="2630831"/>
            <a:ext cx="1969992" cy="231781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违禁词检测指将文件中的内容进行检测，找出文件中的可能违禁的文件内容，并将检测结果进行返回，在本文中主要是文件中所存在的违禁词。</a:t>
            </a:r>
            <a:endPar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
        <p:nvSpPr>
          <p:cNvPr id="18" name="文本框 17">
            <a:extLst>
              <a:ext uri="{FF2B5EF4-FFF2-40B4-BE49-F238E27FC236}">
                <a16:creationId xmlns:a16="http://schemas.microsoft.com/office/drawing/2014/main" id="{7D130C4C-356F-4891-8101-48F62DC42C89}"/>
              </a:ext>
            </a:extLst>
          </p:cNvPr>
          <p:cNvSpPr txBox="1"/>
          <p:nvPr/>
        </p:nvSpPr>
        <p:spPr>
          <a:xfrm>
            <a:off x="7260707" y="1651493"/>
            <a:ext cx="655949" cy="11079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600" b="1" i="0" u="none" strike="noStrike" kern="1200" cap="none" spc="0" normalizeH="0" baseline="0" noProof="0" dirty="0">
                <a:ln>
                  <a:noFill/>
                </a:ln>
                <a:gradFill>
                  <a:gsLst>
                    <a:gs pos="88000">
                      <a:srgbClr val="09234F">
                        <a:alpha val="0"/>
                      </a:srgbClr>
                    </a:gs>
                    <a:gs pos="0">
                      <a:srgbClr val="09234F"/>
                    </a:gs>
                  </a:gsLst>
                  <a:lin ang="5400000" scaled="0"/>
                </a:gradFill>
                <a:effectLst/>
                <a:uLnTx/>
                <a:uFillTx/>
                <a:latin typeface="Arial" panose="020B0604020202020204" pitchFamily="34" charset="0"/>
                <a:ea typeface="Microsoft YaHei" panose="020B0503020204020204" pitchFamily="34" charset="-122"/>
                <a:cs typeface="Arial" panose="020B0604020202020204" pitchFamily="34" charset="0"/>
              </a:rPr>
              <a:t>3</a:t>
            </a:r>
            <a:endParaRPr kumimoji="1" lang="zh-CN" altLang="en-US" sz="6600" b="1" i="0" u="none" strike="noStrike" kern="1200" cap="none" spc="0" normalizeH="0" baseline="0" noProof="0" dirty="0">
              <a:ln>
                <a:noFill/>
              </a:ln>
              <a:gradFill>
                <a:gsLst>
                  <a:gs pos="88000">
                    <a:srgbClr val="09234F">
                      <a:alpha val="0"/>
                    </a:srgbClr>
                  </a:gs>
                  <a:gs pos="0">
                    <a:srgbClr val="09234F"/>
                  </a:gs>
                </a:gsLst>
                <a:lin ang="5400000" scaled="0"/>
              </a:gra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19" name="圆角矩形 113">
            <a:extLst>
              <a:ext uri="{FF2B5EF4-FFF2-40B4-BE49-F238E27FC236}">
                <a16:creationId xmlns:a16="http://schemas.microsoft.com/office/drawing/2014/main" id="{78F610C6-D6F4-42A8-A7D2-4575ECAC25EF}"/>
              </a:ext>
            </a:extLst>
          </p:cNvPr>
          <p:cNvSpPr/>
          <p:nvPr/>
        </p:nvSpPr>
        <p:spPr>
          <a:xfrm>
            <a:off x="6847880" y="2289651"/>
            <a:ext cx="1518835" cy="379708"/>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351"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文件渲染</a:t>
            </a:r>
          </a:p>
        </p:txBody>
      </p:sp>
      <p:sp>
        <p:nvSpPr>
          <p:cNvPr id="20" name="文本框 19">
            <a:extLst>
              <a:ext uri="{FF2B5EF4-FFF2-40B4-BE49-F238E27FC236}">
                <a16:creationId xmlns:a16="http://schemas.microsoft.com/office/drawing/2014/main" id="{05F14AD4-4413-406D-987E-3DD31D9F8F8B}"/>
              </a:ext>
            </a:extLst>
          </p:cNvPr>
          <p:cNvSpPr txBox="1"/>
          <p:nvPr/>
        </p:nvSpPr>
        <p:spPr>
          <a:xfrm>
            <a:off x="6723607" y="2630831"/>
            <a:ext cx="1971656" cy="199464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文件渲染主要指将用户所上传的文件在浏览器端进行渲染，即在浏览器端浏览文件，主要用于在浏览器中浏览各类文件的检测结果。</a:t>
            </a:r>
            <a:endPar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
        <p:nvSpPr>
          <p:cNvPr id="21" name="文本框 20">
            <a:extLst>
              <a:ext uri="{FF2B5EF4-FFF2-40B4-BE49-F238E27FC236}">
                <a16:creationId xmlns:a16="http://schemas.microsoft.com/office/drawing/2014/main" id="{E3C19F30-2AA9-42B0-90DB-475C032C4589}"/>
              </a:ext>
            </a:extLst>
          </p:cNvPr>
          <p:cNvSpPr txBox="1"/>
          <p:nvPr/>
        </p:nvSpPr>
        <p:spPr>
          <a:xfrm>
            <a:off x="10423330" y="1651493"/>
            <a:ext cx="655949" cy="11079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en-US" altLang="zh-CN" sz="6600" b="1" i="0" u="none" strike="noStrike" kern="1200" cap="none" spc="0" normalizeH="0" baseline="0" noProof="0" dirty="0">
                <a:ln>
                  <a:noFill/>
                </a:ln>
                <a:gradFill>
                  <a:gsLst>
                    <a:gs pos="88000">
                      <a:srgbClr val="09234F">
                        <a:alpha val="0"/>
                      </a:srgbClr>
                    </a:gs>
                    <a:gs pos="0">
                      <a:srgbClr val="09234F"/>
                    </a:gs>
                  </a:gsLst>
                  <a:lin ang="5400000" scaled="0"/>
                </a:gradFill>
                <a:effectLst/>
                <a:uLnTx/>
                <a:uFillTx/>
                <a:latin typeface="Arial" panose="020B0604020202020204" pitchFamily="34" charset="0"/>
                <a:ea typeface="Microsoft YaHei" panose="020B0503020204020204" pitchFamily="34" charset="-122"/>
                <a:cs typeface="Arial" panose="020B0604020202020204" pitchFamily="34" charset="0"/>
              </a:rPr>
              <a:t>4</a:t>
            </a:r>
            <a:endParaRPr kumimoji="1" lang="zh-CN" altLang="en-US" sz="6600" b="1" i="0" u="none" strike="noStrike" kern="1200" cap="none" spc="0" normalizeH="0" baseline="0" noProof="0" dirty="0">
              <a:ln>
                <a:noFill/>
              </a:ln>
              <a:gradFill>
                <a:gsLst>
                  <a:gs pos="88000">
                    <a:srgbClr val="09234F">
                      <a:alpha val="0"/>
                    </a:srgbClr>
                  </a:gs>
                  <a:gs pos="0">
                    <a:srgbClr val="09234F"/>
                  </a:gs>
                </a:gsLst>
                <a:lin ang="5400000" scaled="0"/>
              </a:gradFill>
              <a:effectLst/>
              <a:uLnTx/>
              <a:uFillTx/>
              <a:latin typeface="Arial" panose="020B0604020202020204" pitchFamily="34" charset="0"/>
              <a:ea typeface="Microsoft YaHei" panose="020B0503020204020204" pitchFamily="34" charset="-122"/>
              <a:cs typeface="Arial" panose="020B0604020202020204" pitchFamily="34" charset="0"/>
            </a:endParaRPr>
          </a:p>
        </p:txBody>
      </p:sp>
      <p:sp>
        <p:nvSpPr>
          <p:cNvPr id="22" name="圆角矩形 206">
            <a:extLst>
              <a:ext uri="{FF2B5EF4-FFF2-40B4-BE49-F238E27FC236}">
                <a16:creationId xmlns:a16="http://schemas.microsoft.com/office/drawing/2014/main" id="{9A673E15-9DEE-4510-A3F9-160E85BD9030}"/>
              </a:ext>
            </a:extLst>
          </p:cNvPr>
          <p:cNvSpPr/>
          <p:nvPr/>
        </p:nvSpPr>
        <p:spPr>
          <a:xfrm>
            <a:off x="9894265" y="2289651"/>
            <a:ext cx="1518835" cy="379708"/>
          </a:xfrm>
          <a:prstGeom prst="roundRect">
            <a:avLst>
              <a:gd name="adj" fmla="val 50000"/>
            </a:avLst>
          </a:prstGeom>
          <a:no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1351" b="1" kern="0" dirty="0">
                <a:solidFill>
                  <a:srgbClr val="09234F"/>
                </a:solidFill>
                <a:latin typeface="Microsoft YaHei" panose="020B0503020204020204" pitchFamily="34" charset="-122"/>
                <a:ea typeface="Microsoft YaHei" panose="020B0503020204020204" pitchFamily="34" charset="-122"/>
              </a:rPr>
              <a:t>违禁词</a:t>
            </a:r>
            <a:r>
              <a:rPr kumimoji="1" lang="zh-CN" altLang="en-US" sz="1351" b="1" i="0" u="none" strike="noStrike" kern="0" cap="none" spc="0" normalizeH="0" baseline="0" noProof="0" dirty="0">
                <a:ln>
                  <a:noFill/>
                </a:ln>
                <a:solidFill>
                  <a:srgbClr val="09234F"/>
                </a:solidFill>
                <a:effectLst/>
                <a:uLnTx/>
                <a:uFillTx/>
                <a:latin typeface="Microsoft YaHei" panose="020B0503020204020204" pitchFamily="34" charset="-122"/>
                <a:ea typeface="Microsoft YaHei" panose="020B0503020204020204" pitchFamily="34" charset="-122"/>
                <a:cs typeface="+mn-cs"/>
              </a:rPr>
              <a:t>渲染</a:t>
            </a:r>
          </a:p>
        </p:txBody>
      </p:sp>
      <p:sp>
        <p:nvSpPr>
          <p:cNvPr id="23" name="文本框 22">
            <a:extLst>
              <a:ext uri="{FF2B5EF4-FFF2-40B4-BE49-F238E27FC236}">
                <a16:creationId xmlns:a16="http://schemas.microsoft.com/office/drawing/2014/main" id="{7E713708-5585-4DF7-9773-912DE1586C5D}"/>
              </a:ext>
            </a:extLst>
          </p:cNvPr>
          <p:cNvSpPr txBox="1"/>
          <p:nvPr/>
        </p:nvSpPr>
        <p:spPr>
          <a:xfrm>
            <a:off x="9803591" y="2630830"/>
            <a:ext cx="1961127" cy="1994649"/>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违禁词渲染主要指在文件渲染的基础上进行违禁词的渲染，主要指将检测出的违禁词在文件浏览过程中进行高亮显示。</a:t>
            </a:r>
            <a:endParaRPr kumimoji="0" lang="en-US" altLang="zh-CN" sz="14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pic>
        <p:nvPicPr>
          <p:cNvPr id="24" name="图片 23">
            <a:extLst>
              <a:ext uri="{FF2B5EF4-FFF2-40B4-BE49-F238E27FC236}">
                <a16:creationId xmlns:a16="http://schemas.microsoft.com/office/drawing/2014/main" id="{94893D86-C5F0-4D43-9CEC-4E52E9E985B5}"/>
              </a:ext>
            </a:extLst>
          </p:cNvPr>
          <p:cNvPicPr>
            <a:picLocks noChangeAspect="1"/>
          </p:cNvPicPr>
          <p:nvPr/>
        </p:nvPicPr>
        <p:blipFill rotWithShape="1">
          <a:blip r:embed="rId5">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96556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23391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研究主要内容</a:t>
            </a:r>
          </a:p>
        </p:txBody>
      </p:sp>
      <p:pic>
        <p:nvPicPr>
          <p:cNvPr id="91" name="图片 90">
            <a:extLst>
              <a:ext uri="{FF2B5EF4-FFF2-40B4-BE49-F238E27FC236}">
                <a16:creationId xmlns:a16="http://schemas.microsoft.com/office/drawing/2014/main" id="{28976CE2-17FA-498B-A72D-C9DFD8E56F8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2472" t="-11858" b="-1"/>
          <a:stretch/>
        </p:blipFill>
        <p:spPr>
          <a:xfrm>
            <a:off x="9966298" y="77204"/>
            <a:ext cx="1982146" cy="523220"/>
          </a:xfrm>
          <a:prstGeom prst="rect">
            <a:avLst/>
          </a:prstGeom>
        </p:spPr>
      </p:pic>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cxnSp>
        <p:nvCxnSpPr>
          <p:cNvPr id="16" name="直线连接符 5">
            <a:extLst>
              <a:ext uri="{FF2B5EF4-FFF2-40B4-BE49-F238E27FC236}">
                <a16:creationId xmlns:a16="http://schemas.microsoft.com/office/drawing/2014/main" id="{825AF26B-FD04-46C0-AD33-83075D5A7BEE}"/>
              </a:ext>
            </a:extLst>
          </p:cNvPr>
          <p:cNvCxnSpPr>
            <a:cxnSpLocks/>
          </p:cNvCxnSpPr>
          <p:nvPr/>
        </p:nvCxnSpPr>
        <p:spPr>
          <a:xfrm>
            <a:off x="6039831" y="1775896"/>
            <a:ext cx="0" cy="3311525"/>
          </a:xfrm>
          <a:prstGeom prst="line">
            <a:avLst/>
          </a:prstGeom>
          <a:noFill/>
          <a:ln w="25400" cap="flat" cmpd="sng" algn="ctr">
            <a:solidFill>
              <a:srgbClr val="09234F"/>
            </a:solidFill>
            <a:prstDash val="solid"/>
            <a:miter lim="800000"/>
          </a:ln>
          <a:effectLst/>
        </p:spPr>
      </p:cxnSp>
      <p:sp>
        <p:nvSpPr>
          <p:cNvPr id="17" name="矩形 16">
            <a:extLst>
              <a:ext uri="{FF2B5EF4-FFF2-40B4-BE49-F238E27FC236}">
                <a16:creationId xmlns:a16="http://schemas.microsoft.com/office/drawing/2014/main" id="{15555B4A-0F96-4D29-A3D4-AB6874226859}"/>
              </a:ext>
            </a:extLst>
          </p:cNvPr>
          <p:cNvSpPr/>
          <p:nvPr/>
        </p:nvSpPr>
        <p:spPr>
          <a:xfrm>
            <a:off x="1968305" y="1768289"/>
            <a:ext cx="45719" cy="324000"/>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18F253CB-0022-46A5-A5A4-BD654CB847FE}"/>
              </a:ext>
            </a:extLst>
          </p:cNvPr>
          <p:cNvSpPr txBox="1"/>
          <p:nvPr/>
        </p:nvSpPr>
        <p:spPr>
          <a:xfrm>
            <a:off x="1991164" y="1695642"/>
            <a:ext cx="1415772" cy="46166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内容检测</a:t>
            </a:r>
          </a:p>
        </p:txBody>
      </p:sp>
      <p:sp>
        <p:nvSpPr>
          <p:cNvPr id="19" name="文本框 18">
            <a:extLst>
              <a:ext uri="{FF2B5EF4-FFF2-40B4-BE49-F238E27FC236}">
                <a16:creationId xmlns:a16="http://schemas.microsoft.com/office/drawing/2014/main" id="{766E9AAA-4790-4299-8A1A-D37862B4DE47}"/>
              </a:ext>
            </a:extLst>
          </p:cNvPr>
          <p:cNvSpPr txBox="1"/>
          <p:nvPr/>
        </p:nvSpPr>
        <p:spPr>
          <a:xfrm>
            <a:off x="1857271" y="2157307"/>
            <a:ext cx="3494756" cy="2266390"/>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内容检测的主要模块包括上述提到问题中的违禁词检测与文件识别解析。该流程通过对文件类型进行识别，通过文件的解析模块对其内容进行提取，将提取到的内容通过文件检测模块进行检测，从而获取到关键词。</a:t>
            </a:r>
            <a:endPar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sp>
        <p:nvSpPr>
          <p:cNvPr id="20" name="矩形 19">
            <a:extLst>
              <a:ext uri="{FF2B5EF4-FFF2-40B4-BE49-F238E27FC236}">
                <a16:creationId xmlns:a16="http://schemas.microsoft.com/office/drawing/2014/main" id="{AF1E0B50-7C14-4573-B415-7ECF26686582}"/>
              </a:ext>
            </a:extLst>
          </p:cNvPr>
          <p:cNvSpPr/>
          <p:nvPr/>
        </p:nvSpPr>
        <p:spPr>
          <a:xfrm>
            <a:off x="6951010" y="1768289"/>
            <a:ext cx="45719" cy="324000"/>
          </a:xfrm>
          <a:prstGeom prst="rect">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a:extLst>
              <a:ext uri="{FF2B5EF4-FFF2-40B4-BE49-F238E27FC236}">
                <a16:creationId xmlns:a16="http://schemas.microsoft.com/office/drawing/2014/main" id="{3DA0B676-C87B-4E48-9BD9-2A389CA29C32}"/>
              </a:ext>
            </a:extLst>
          </p:cNvPr>
          <p:cNvSpPr txBox="1"/>
          <p:nvPr/>
        </p:nvSpPr>
        <p:spPr>
          <a:xfrm>
            <a:off x="6973868" y="1695642"/>
            <a:ext cx="1415772" cy="461665"/>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400" b="1" i="0" u="none" strike="noStrike" kern="1200" cap="none" spc="0" normalizeH="0" baseline="0" noProof="0" dirty="0">
                <a:ln>
                  <a:noFill/>
                </a:ln>
                <a:solidFill>
                  <a:srgbClr val="081E45"/>
                </a:solidFill>
                <a:effectLst/>
                <a:uLnTx/>
                <a:uFillTx/>
                <a:latin typeface="Microsoft YaHei" panose="020B0503020204020204" pitchFamily="34" charset="-122"/>
                <a:ea typeface="Microsoft YaHei" panose="020B0503020204020204" pitchFamily="34" charset="-122"/>
                <a:cs typeface="+mn-cs"/>
              </a:rPr>
              <a:t>文件渲染</a:t>
            </a:r>
          </a:p>
        </p:txBody>
      </p:sp>
      <p:sp>
        <p:nvSpPr>
          <p:cNvPr id="22" name="文本框 21">
            <a:extLst>
              <a:ext uri="{FF2B5EF4-FFF2-40B4-BE49-F238E27FC236}">
                <a16:creationId xmlns:a16="http://schemas.microsoft.com/office/drawing/2014/main" id="{4F93F4C3-80A8-46BB-832A-41EE4DC572CF}"/>
              </a:ext>
            </a:extLst>
          </p:cNvPr>
          <p:cNvSpPr txBox="1"/>
          <p:nvPr/>
        </p:nvSpPr>
        <p:spPr>
          <a:xfrm>
            <a:off x="6839975" y="2157307"/>
            <a:ext cx="3494756" cy="2635722"/>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文件渲染的研究内容主要包括上述提到问题中的文件渲染与违禁词渲染。主要研究</a:t>
            </a:r>
            <a:r>
              <a:rPr kumimoji="1"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MS</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a:t>
            </a:r>
            <a:r>
              <a:rPr kumimoji="1" lang="en-US" altLang="zh-CN" sz="1600" dirty="0">
                <a:solidFill>
                  <a:srgbClr val="000000">
                    <a:lumMod val="75000"/>
                    <a:lumOff val="25000"/>
                  </a:srgbClr>
                </a:solidFill>
                <a:latin typeface="Microsoft YaHei Light" panose="020B0502040204020203" pitchFamily="34" charset="-122"/>
                <a:ea typeface="Microsoft YaHei Light" panose="020B0502040204020203" pitchFamily="34" charset="-122"/>
              </a:rPr>
              <a:t>O</a:t>
            </a:r>
            <a:r>
              <a:rPr kumimoji="1" lang="en-US" altLang="zh-CN" sz="1600" b="0" i="0" u="none" strike="noStrike" kern="1200" cap="none" spc="0" normalizeH="0" baseline="0" noProof="0" dirty="0" err="1">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ffice</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a:t>
            </a:r>
            <a:r>
              <a:rPr kumimoji="1"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PDF</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文件在浏览器中的读取，即如何在浏览这些文件。在本项目中主要依靠</a:t>
            </a:r>
            <a:r>
              <a:rPr kumimoji="1" lang="en-US" altLang="zh-CN" sz="1600" b="0" i="0" u="none" strike="noStrike" kern="1200" cap="none" spc="0" normalizeH="0" baseline="0" noProof="0" dirty="0" err="1">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PDF.js</a:t>
            </a:r>
            <a:r>
              <a:rPr kumimoji="1"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库来进行这一渲染。同时违禁词渲染方案也将在这一部分进行描述。</a:t>
            </a:r>
          </a:p>
        </p:txBody>
      </p:sp>
    </p:spTree>
    <p:extLst>
      <p:ext uri="{BB962C8B-B14F-4D97-AF65-F5344CB8AC3E}">
        <p14:creationId xmlns:p14="http://schemas.microsoft.com/office/powerpoint/2010/main" val="74847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A17D408-6A8F-4EB3-8FBA-C67EBC318492}"/>
              </a:ext>
            </a:extLst>
          </p:cNvPr>
          <p:cNvPicPr>
            <a:picLocks noChangeAspect="1"/>
          </p:cNvPicPr>
          <p:nvPr/>
        </p:nvPicPr>
        <p:blipFill rotWithShape="1">
          <a:blip r:embed="rId2"/>
          <a:srcRect t="34000" b="25333"/>
          <a:stretch/>
        </p:blipFill>
        <p:spPr>
          <a:xfrm>
            <a:off x="0" y="2240280"/>
            <a:ext cx="12192000" cy="2788920"/>
          </a:xfrm>
          <a:prstGeom prst="rect">
            <a:avLst/>
          </a:prstGeom>
        </p:spPr>
      </p:pic>
      <p:cxnSp>
        <p:nvCxnSpPr>
          <p:cNvPr id="3" name="直线连接符 54">
            <a:extLst>
              <a:ext uri="{FF2B5EF4-FFF2-40B4-BE49-F238E27FC236}">
                <a16:creationId xmlns:a16="http://schemas.microsoft.com/office/drawing/2014/main" id="{65087895-D284-464A-AD66-A55BE2930004}"/>
              </a:ext>
            </a:extLst>
          </p:cNvPr>
          <p:cNvCxnSpPr>
            <a:cxnSpLocks/>
          </p:cNvCxnSpPr>
          <p:nvPr/>
        </p:nvCxnSpPr>
        <p:spPr>
          <a:xfrm flipH="1">
            <a:off x="-7622" y="501396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cxnSp>
        <p:nvCxnSpPr>
          <p:cNvPr id="4" name="直线连接符 55">
            <a:extLst>
              <a:ext uri="{FF2B5EF4-FFF2-40B4-BE49-F238E27FC236}">
                <a16:creationId xmlns:a16="http://schemas.microsoft.com/office/drawing/2014/main" id="{846E8509-8C36-41CE-B84F-A4188416D606}"/>
              </a:ext>
            </a:extLst>
          </p:cNvPr>
          <p:cNvCxnSpPr>
            <a:cxnSpLocks/>
          </p:cNvCxnSpPr>
          <p:nvPr/>
        </p:nvCxnSpPr>
        <p:spPr>
          <a:xfrm flipH="1">
            <a:off x="-7622" y="2240280"/>
            <a:ext cx="12204000" cy="0"/>
          </a:xfrm>
          <a:prstGeom prst="line">
            <a:avLst/>
          </a:prstGeom>
          <a:noFill/>
          <a:ln w="101600" cap="flat" cmpd="sng" algn="ctr">
            <a:gradFill>
              <a:gsLst>
                <a:gs pos="50000">
                  <a:srgbClr val="F6D9A7"/>
                </a:gs>
                <a:gs pos="100000">
                  <a:srgbClr val="D6AA74"/>
                </a:gs>
                <a:gs pos="0">
                  <a:srgbClr val="D6AA74"/>
                </a:gs>
              </a:gsLst>
              <a:lin ang="0" scaled="0"/>
            </a:gradFill>
            <a:prstDash val="solid"/>
            <a:miter lim="800000"/>
          </a:ln>
          <a:effectLst/>
        </p:spPr>
      </p:cxnSp>
      <p:sp>
        <p:nvSpPr>
          <p:cNvPr id="5" name="文本框 4">
            <a:extLst>
              <a:ext uri="{FF2B5EF4-FFF2-40B4-BE49-F238E27FC236}">
                <a16:creationId xmlns:a16="http://schemas.microsoft.com/office/drawing/2014/main" id="{90189BD0-89BB-4284-9EA9-5D230B10301F}"/>
              </a:ext>
            </a:extLst>
          </p:cNvPr>
          <p:cNvSpPr txBox="1"/>
          <p:nvPr/>
        </p:nvSpPr>
        <p:spPr>
          <a:xfrm>
            <a:off x="4324510" y="3130988"/>
            <a:ext cx="3570208" cy="1107996"/>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6600" b="1" i="0" u="none" strike="noStrike" kern="1200" cap="none" spc="0" normalizeH="0" baseline="0" noProof="0" dirty="0">
                <a:ln>
                  <a:noFill/>
                </a:ln>
                <a:solidFill>
                  <a:srgbClr val="E9C793"/>
                </a:solidFill>
                <a:effectLst/>
                <a:uLnTx/>
                <a:uFillTx/>
                <a:latin typeface="Microsoft YaHei" panose="020B0503020204020204" pitchFamily="34" charset="-122"/>
                <a:ea typeface="Microsoft YaHei" panose="020B0503020204020204" pitchFamily="34" charset="-122"/>
                <a:cs typeface="+mn-cs"/>
              </a:rPr>
              <a:t>内容检测</a:t>
            </a:r>
          </a:p>
        </p:txBody>
      </p:sp>
      <p:sp>
        <p:nvSpPr>
          <p:cNvPr id="6" name="文本框 5">
            <a:extLst>
              <a:ext uri="{FF2B5EF4-FFF2-40B4-BE49-F238E27FC236}">
                <a16:creationId xmlns:a16="http://schemas.microsoft.com/office/drawing/2014/main" id="{E6E2D917-A6DF-4C29-BF75-BEBE1859D94E}"/>
              </a:ext>
            </a:extLst>
          </p:cNvPr>
          <p:cNvSpPr txBox="1"/>
          <p:nvPr/>
        </p:nvSpPr>
        <p:spPr>
          <a:xfrm>
            <a:off x="5299135" y="2665901"/>
            <a:ext cx="1620957" cy="523220"/>
          </a:xfrm>
          <a:prstGeom prst="rect">
            <a:avLst/>
          </a:prstGeom>
          <a:noFill/>
        </p:spPr>
        <p:txBody>
          <a:bodyPr wrap="non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1" lang="zh-CN" altLang="en-US" sz="2800" b="0" i="0" u="none" strike="noStrike" kern="120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第二部分</a:t>
            </a:r>
          </a:p>
        </p:txBody>
      </p:sp>
      <p:cxnSp>
        <p:nvCxnSpPr>
          <p:cNvPr id="7" name="直线连接符 5">
            <a:extLst>
              <a:ext uri="{FF2B5EF4-FFF2-40B4-BE49-F238E27FC236}">
                <a16:creationId xmlns:a16="http://schemas.microsoft.com/office/drawing/2014/main" id="{B527F32A-BF97-4204-BDA6-9F144F6D7AC2}"/>
              </a:ext>
            </a:extLst>
          </p:cNvPr>
          <p:cNvCxnSpPr/>
          <p:nvPr/>
        </p:nvCxnSpPr>
        <p:spPr>
          <a:xfrm flipH="1">
            <a:off x="4424681" y="2932572"/>
            <a:ext cx="739140" cy="0"/>
          </a:xfrm>
          <a:prstGeom prst="line">
            <a:avLst/>
          </a:prstGeom>
          <a:noFill/>
          <a:ln w="19050" cap="flat" cmpd="sng" algn="ctr">
            <a:solidFill>
              <a:srgbClr val="FFFFFF"/>
            </a:solidFill>
            <a:prstDash val="solid"/>
            <a:miter lim="800000"/>
          </a:ln>
          <a:effectLst/>
        </p:spPr>
      </p:cxnSp>
      <p:cxnSp>
        <p:nvCxnSpPr>
          <p:cNvPr id="8" name="直线连接符 60">
            <a:extLst>
              <a:ext uri="{FF2B5EF4-FFF2-40B4-BE49-F238E27FC236}">
                <a16:creationId xmlns:a16="http://schemas.microsoft.com/office/drawing/2014/main" id="{1199A718-8283-4397-81F1-C38792D06FC0}"/>
              </a:ext>
            </a:extLst>
          </p:cNvPr>
          <p:cNvCxnSpPr/>
          <p:nvPr/>
        </p:nvCxnSpPr>
        <p:spPr>
          <a:xfrm flipH="1">
            <a:off x="7000241" y="2932572"/>
            <a:ext cx="739140" cy="0"/>
          </a:xfrm>
          <a:prstGeom prst="line">
            <a:avLst/>
          </a:prstGeom>
          <a:noFill/>
          <a:ln w="19050" cap="flat" cmpd="sng" algn="ctr">
            <a:solidFill>
              <a:srgbClr val="FFFFFF"/>
            </a:solidFill>
            <a:prstDash val="solid"/>
            <a:miter lim="800000"/>
          </a:ln>
          <a:effectLst/>
        </p:spPr>
      </p:cxnSp>
      <p:cxnSp>
        <p:nvCxnSpPr>
          <p:cNvPr id="55" name="直线连接符 109">
            <a:extLst>
              <a:ext uri="{FF2B5EF4-FFF2-40B4-BE49-F238E27FC236}">
                <a16:creationId xmlns:a16="http://schemas.microsoft.com/office/drawing/2014/main" id="{6447CC64-3E6C-4672-BE8F-EA025EA51498}"/>
              </a:ext>
            </a:extLst>
          </p:cNvPr>
          <p:cNvCxnSpPr/>
          <p:nvPr/>
        </p:nvCxnSpPr>
        <p:spPr>
          <a:xfrm flipH="1">
            <a:off x="4424681" y="4403232"/>
            <a:ext cx="739140" cy="0"/>
          </a:xfrm>
          <a:prstGeom prst="line">
            <a:avLst/>
          </a:prstGeom>
          <a:noFill/>
          <a:ln w="19050" cap="flat" cmpd="sng" algn="ctr">
            <a:solidFill>
              <a:srgbClr val="FFFFFF"/>
            </a:solidFill>
            <a:prstDash val="solid"/>
            <a:miter lim="800000"/>
          </a:ln>
          <a:effectLst/>
        </p:spPr>
      </p:cxnSp>
      <p:cxnSp>
        <p:nvCxnSpPr>
          <p:cNvPr id="56" name="直线连接符 110">
            <a:extLst>
              <a:ext uri="{FF2B5EF4-FFF2-40B4-BE49-F238E27FC236}">
                <a16:creationId xmlns:a16="http://schemas.microsoft.com/office/drawing/2014/main" id="{6385380C-4348-4F55-AEA8-D250085B04A4}"/>
              </a:ext>
            </a:extLst>
          </p:cNvPr>
          <p:cNvCxnSpPr/>
          <p:nvPr/>
        </p:nvCxnSpPr>
        <p:spPr>
          <a:xfrm flipH="1">
            <a:off x="6893561" y="4403232"/>
            <a:ext cx="739140" cy="0"/>
          </a:xfrm>
          <a:prstGeom prst="line">
            <a:avLst/>
          </a:prstGeom>
          <a:noFill/>
          <a:ln w="19050" cap="flat" cmpd="sng" algn="ctr">
            <a:solidFill>
              <a:srgbClr val="FFFFFF"/>
            </a:solidFill>
            <a:prstDash val="solid"/>
            <a:miter lim="800000"/>
          </a:ln>
          <a:effectLst/>
        </p:spPr>
      </p:cxnSp>
      <p:pic>
        <p:nvPicPr>
          <p:cNvPr id="14" name="图片 13">
            <a:extLst>
              <a:ext uri="{FF2B5EF4-FFF2-40B4-BE49-F238E27FC236}">
                <a16:creationId xmlns:a16="http://schemas.microsoft.com/office/drawing/2014/main" id="{A6E32537-96CE-4044-8BE1-8481EDCE84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660" y="4311615"/>
            <a:ext cx="1144061" cy="251567"/>
          </a:xfrm>
          <a:prstGeom prst="rect">
            <a:avLst/>
          </a:prstGeom>
        </p:spPr>
      </p:pic>
      <p:sp>
        <p:nvSpPr>
          <p:cNvPr id="12" name="副标题 2">
            <a:extLst>
              <a:ext uri="{FF2B5EF4-FFF2-40B4-BE49-F238E27FC236}">
                <a16:creationId xmlns:a16="http://schemas.microsoft.com/office/drawing/2014/main" id="{6F359459-26A8-45B1-B029-0F4EB6DDB34F}"/>
              </a:ext>
            </a:extLst>
          </p:cNvPr>
          <p:cNvSpPr txBox="1">
            <a:spLocks/>
          </p:cNvSpPr>
          <p:nvPr/>
        </p:nvSpPr>
        <p:spPr>
          <a:xfrm>
            <a:off x="2452443" y="5901541"/>
            <a:ext cx="7287114" cy="457696"/>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  </a:t>
            </a:r>
            <a:r>
              <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艰苦创业  开拓创新  争创一流  </a:t>
            </a:r>
            <a:r>
              <a:rPr kumimoji="0" lang="en-US" altLang="zh-CN"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rPr>
              <a:t>-</a:t>
            </a:r>
            <a:endParaRPr kumimoji="0" lang="zh-CN" altLang="en-US" sz="1800" b="0" i="0" u="none" strike="noStrike" kern="1200" cap="none" spc="600" normalizeH="0" baseline="0" noProof="0" dirty="0">
              <a:ln>
                <a:noFill/>
              </a:ln>
              <a:solidFill>
                <a:srgbClr val="002060"/>
              </a:solidFill>
              <a:effectLst/>
              <a:uLnTx/>
              <a:uFillTx/>
              <a:latin typeface="方正小标宋简体" panose="03000509000000000000" pitchFamily="65" charset="-122"/>
              <a:ea typeface="方正小标宋简体" panose="03000509000000000000" pitchFamily="65" charset="-122"/>
              <a:cs typeface="+mn-cs"/>
            </a:endParaRPr>
          </a:p>
        </p:txBody>
      </p:sp>
    </p:spTree>
    <p:extLst>
      <p:ext uri="{BB962C8B-B14F-4D97-AF65-F5344CB8AC3E}">
        <p14:creationId xmlns:p14="http://schemas.microsoft.com/office/powerpoint/2010/main" val="289169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285526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dirty="0">
                <a:solidFill>
                  <a:srgbClr val="ED7D31"/>
                </a:solidFill>
                <a:latin typeface="Microsoft YaHei" panose="020B0503020204020204" pitchFamily="34" charset="-122"/>
                <a:ea typeface="Microsoft YaHei" panose="020B0503020204020204" pitchFamily="34" charset="-122"/>
              </a:rPr>
              <a:t>文件识别</a:t>
            </a:r>
            <a:r>
              <a:rPr kumimoji="1" lang="en-US" altLang="zh-CN" sz="2800" b="1" dirty="0">
                <a:solidFill>
                  <a:srgbClr val="ED7D31"/>
                </a:solidFill>
                <a:latin typeface="Microsoft YaHei" panose="020B0503020204020204" pitchFamily="34" charset="-122"/>
                <a:ea typeface="Microsoft YaHei" panose="020B0503020204020204" pitchFamily="34" charset="-122"/>
              </a:rPr>
              <a:t>-</a:t>
            </a:r>
            <a:r>
              <a:rPr kumimoji="1" lang="zh-CN" altLang="en-US" sz="2800" b="1" dirty="0">
                <a:solidFill>
                  <a:srgbClr val="ED7D31"/>
                </a:solidFill>
                <a:latin typeface="Microsoft YaHei" panose="020B0503020204020204" pitchFamily="34" charset="-122"/>
                <a:ea typeface="Microsoft YaHei" panose="020B0503020204020204" pitchFamily="34" charset="-122"/>
              </a:rPr>
              <a:t>必要性</a:t>
            </a:r>
            <a:endPar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endParaRP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9" name="矩形 8">
            <a:extLst>
              <a:ext uri="{FF2B5EF4-FFF2-40B4-BE49-F238E27FC236}">
                <a16:creationId xmlns:a16="http://schemas.microsoft.com/office/drawing/2014/main" id="{19E0E022-429B-49D3-8FAE-89875D43772F}"/>
              </a:ext>
            </a:extLst>
          </p:cNvPr>
          <p:cNvSpPr/>
          <p:nvPr/>
        </p:nvSpPr>
        <p:spPr>
          <a:xfrm>
            <a:off x="2088591" y="1712024"/>
            <a:ext cx="8014819" cy="3912491"/>
          </a:xfrm>
          <a:prstGeom prst="rect">
            <a:avLst/>
          </a:prstGeom>
          <a:solidFill>
            <a:schemeClr val="bg1"/>
          </a:solidFill>
          <a:ln w="38100">
            <a:solidFill>
              <a:srgbClr val="0923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35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a:extLst>
              <a:ext uri="{FF2B5EF4-FFF2-40B4-BE49-F238E27FC236}">
                <a16:creationId xmlns:a16="http://schemas.microsoft.com/office/drawing/2014/main" id="{2F1BF558-2F12-4698-BC7C-360B1BA5337C}"/>
              </a:ext>
            </a:extLst>
          </p:cNvPr>
          <p:cNvSpPr txBox="1"/>
          <p:nvPr/>
        </p:nvSpPr>
        <p:spPr>
          <a:xfrm>
            <a:off x="2287784" y="2003708"/>
            <a:ext cx="7616435" cy="378469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文件识别是进行文件解析的一个前提条件，目前已有的文件识别方式无法满足项目需求，现有的文件识别模块也无法对</a:t>
            </a:r>
            <a:r>
              <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MS</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a:t>
            </a:r>
            <a:r>
              <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Office</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进行很好的验证支持。为此开发文件识别模块具有必要性。</a:t>
            </a:r>
            <a:endPar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在本系统中，文件类型的识别主要有以下四个功能：</a:t>
            </a:r>
            <a:endPar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1.</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限制用户上传的文件类型，确保文件安全。</a:t>
            </a:r>
            <a:endPar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2.</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确保系统调用正确的函数来操作该文件。 </a:t>
            </a:r>
            <a:endPar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3.</a:t>
            </a:r>
            <a:r>
              <a:rPr kumimoji="1" lang="zh-CN" altLang="en-US"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rPr>
              <a:t> 保护服务器并节省网络资源。</a:t>
            </a:r>
            <a:endParaRPr kumimoji="1" lang="en-US"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1" lang="en" altLang="zh-CN" sz="1800" b="0" i="0" u="none" strike="noStrike" kern="1200" cap="none" spc="0" normalizeH="0" baseline="0" noProof="0" dirty="0">
              <a:ln>
                <a:noFill/>
              </a:ln>
              <a:solidFill>
                <a:srgbClr val="09234F"/>
              </a:solidFill>
              <a:effectLst/>
              <a:uLnTx/>
              <a:uFillTx/>
              <a:latin typeface="Microsoft YaHei Light" panose="020B0502040204020203" pitchFamily="34" charset="-122"/>
              <a:ea typeface="Microsoft YaHei Light" panose="020B0502040204020203" pitchFamily="34" charset="-122"/>
              <a:cs typeface="+mn-cs"/>
            </a:endParaRPr>
          </a:p>
        </p:txBody>
      </p:sp>
      <p:pic>
        <p:nvPicPr>
          <p:cNvPr id="13" name="图片 12">
            <a:extLst>
              <a:ext uri="{FF2B5EF4-FFF2-40B4-BE49-F238E27FC236}">
                <a16:creationId xmlns:a16="http://schemas.microsoft.com/office/drawing/2014/main" id="{74AF6F2A-8913-4DE7-857E-471DAA83F2DC}"/>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58013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5646FD4-00C0-4178-804B-91C797245B2A}"/>
              </a:ext>
            </a:extLst>
          </p:cNvPr>
          <p:cNvPicPr>
            <a:picLocks noChangeAspect="1"/>
          </p:cNvPicPr>
          <p:nvPr/>
        </p:nvPicPr>
        <p:blipFill rotWithShape="1">
          <a:blip r:embed="rId2"/>
          <a:srcRect t="34000" r="33676" b="55939"/>
          <a:stretch/>
        </p:blipFill>
        <p:spPr>
          <a:xfrm>
            <a:off x="2" y="2"/>
            <a:ext cx="8086205" cy="714895"/>
          </a:xfrm>
          <a:custGeom>
            <a:avLst/>
            <a:gdLst>
              <a:gd name="connsiteX0" fmla="*/ 0 w 8086205"/>
              <a:gd name="connsiteY0" fmla="*/ 0 h 714895"/>
              <a:gd name="connsiteX1" fmla="*/ 7907481 w 8086205"/>
              <a:gd name="connsiteY1" fmla="*/ 0 h 714895"/>
              <a:gd name="connsiteX2" fmla="*/ 8086205 w 8086205"/>
              <a:gd name="connsiteY2" fmla="*/ 714895 h 714895"/>
              <a:gd name="connsiteX3" fmla="*/ 0 w 8086205"/>
              <a:gd name="connsiteY3" fmla="*/ 714895 h 714895"/>
            </a:gdLst>
            <a:ahLst/>
            <a:cxnLst>
              <a:cxn ang="0">
                <a:pos x="connsiteX0" y="connsiteY0"/>
              </a:cxn>
              <a:cxn ang="0">
                <a:pos x="connsiteX1" y="connsiteY1"/>
              </a:cxn>
              <a:cxn ang="0">
                <a:pos x="connsiteX2" y="connsiteY2"/>
              </a:cxn>
              <a:cxn ang="0">
                <a:pos x="connsiteX3" y="connsiteY3"/>
              </a:cxn>
            </a:cxnLst>
            <a:rect l="l" t="t" r="r" b="b"/>
            <a:pathLst>
              <a:path w="8086205" h="714895">
                <a:moveTo>
                  <a:pt x="0" y="0"/>
                </a:moveTo>
                <a:lnTo>
                  <a:pt x="7907481" y="0"/>
                </a:lnTo>
                <a:lnTo>
                  <a:pt x="8086205" y="714895"/>
                </a:lnTo>
                <a:lnTo>
                  <a:pt x="0" y="714895"/>
                </a:lnTo>
                <a:close/>
              </a:path>
            </a:pathLst>
          </a:custGeom>
        </p:spPr>
      </p:pic>
      <p:pic>
        <p:nvPicPr>
          <p:cNvPr id="75" name="图片 74">
            <a:extLst>
              <a:ext uri="{FF2B5EF4-FFF2-40B4-BE49-F238E27FC236}">
                <a16:creationId xmlns:a16="http://schemas.microsoft.com/office/drawing/2014/main" id="{6EDADC36-CC2D-40BC-868F-8D3C8ED26ACF}"/>
              </a:ext>
            </a:extLst>
          </p:cNvPr>
          <p:cNvPicPr>
            <a:picLocks noChangeAspect="1"/>
          </p:cNvPicPr>
          <p:nvPr/>
        </p:nvPicPr>
        <p:blipFill rotWithShape="1">
          <a:blip r:embed="rId2"/>
          <a:srcRect t="68121" b="25333"/>
          <a:stretch/>
        </p:blipFill>
        <p:spPr>
          <a:xfrm>
            <a:off x="0" y="6342612"/>
            <a:ext cx="12192000" cy="515389"/>
          </a:xfrm>
          <a:prstGeom prst="rect">
            <a:avLst/>
          </a:prstGeom>
        </p:spPr>
      </p:pic>
      <p:cxnSp>
        <p:nvCxnSpPr>
          <p:cNvPr id="88" name="直线连接符 92">
            <a:extLst>
              <a:ext uri="{FF2B5EF4-FFF2-40B4-BE49-F238E27FC236}">
                <a16:creationId xmlns:a16="http://schemas.microsoft.com/office/drawing/2014/main" id="{621AB282-13C2-4FAA-9AF9-F9BB78DA26E1}"/>
              </a:ext>
            </a:extLst>
          </p:cNvPr>
          <p:cNvCxnSpPr>
            <a:cxnSpLocks/>
          </p:cNvCxnSpPr>
          <p:nvPr/>
        </p:nvCxnSpPr>
        <p:spPr>
          <a:xfrm flipH="1">
            <a:off x="-7622" y="6342611"/>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cxnSp>
        <p:nvCxnSpPr>
          <p:cNvPr id="89" name="直线连接符 93">
            <a:extLst>
              <a:ext uri="{FF2B5EF4-FFF2-40B4-BE49-F238E27FC236}">
                <a16:creationId xmlns:a16="http://schemas.microsoft.com/office/drawing/2014/main" id="{E0A8005B-37BA-4C02-A634-10CDAA689A69}"/>
              </a:ext>
            </a:extLst>
          </p:cNvPr>
          <p:cNvCxnSpPr>
            <a:cxnSpLocks/>
          </p:cNvCxnSpPr>
          <p:nvPr/>
        </p:nvCxnSpPr>
        <p:spPr>
          <a:xfrm flipH="1">
            <a:off x="-7622" y="703815"/>
            <a:ext cx="12204000" cy="0"/>
          </a:xfrm>
          <a:prstGeom prst="line">
            <a:avLst/>
          </a:prstGeom>
          <a:ln w="101600">
            <a:gradFill>
              <a:gsLst>
                <a:gs pos="50000">
                  <a:srgbClr val="F6D9A7"/>
                </a:gs>
                <a:gs pos="100000">
                  <a:srgbClr val="D6AA74"/>
                </a:gs>
                <a:gs pos="0">
                  <a:srgbClr val="D6AA74"/>
                </a:gs>
              </a:gsLst>
              <a:lin ang="0" scaled="0"/>
            </a:gradFill>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0DA49AD0-019A-49F4-B38D-FF20D90F719E}"/>
              </a:ext>
            </a:extLst>
          </p:cNvPr>
          <p:cNvSpPr txBox="1"/>
          <p:nvPr/>
        </p:nvSpPr>
        <p:spPr>
          <a:xfrm>
            <a:off x="154983" y="69743"/>
            <a:ext cx="32143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文件类型</a:t>
            </a:r>
            <a:r>
              <a:rPr kumimoji="1" lang="en-US" altLang="zh-CN"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a:t>
            </a:r>
            <a:r>
              <a:rPr kumimoji="1" lang="zh-CN" altLang="en-US" sz="2800" b="1" i="0" u="none" strike="noStrike" kern="1200" cap="none" spc="0" normalizeH="0" baseline="0" noProof="0" dirty="0">
                <a:ln>
                  <a:noFill/>
                </a:ln>
                <a:solidFill>
                  <a:srgbClr val="ED7D31"/>
                </a:solidFill>
                <a:effectLst/>
                <a:uLnTx/>
                <a:uFillTx/>
                <a:latin typeface="Microsoft YaHei" panose="020B0503020204020204" pitchFamily="34" charset="-122"/>
                <a:ea typeface="Microsoft YaHei" panose="020B0503020204020204" pitchFamily="34" charset="-122"/>
                <a:cs typeface="+mn-cs"/>
              </a:rPr>
              <a:t>实现方式</a:t>
            </a:r>
          </a:p>
        </p:txBody>
      </p:sp>
      <p:pic>
        <p:nvPicPr>
          <p:cNvPr id="3" name="图片 2">
            <a:extLst>
              <a:ext uri="{FF2B5EF4-FFF2-40B4-BE49-F238E27FC236}">
                <a16:creationId xmlns:a16="http://schemas.microsoft.com/office/drawing/2014/main" id="{B5221545-5548-4319-B7FE-40B373F3D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9978" y="6380711"/>
            <a:ext cx="1780186" cy="536494"/>
          </a:xfrm>
          <a:prstGeom prst="rect">
            <a:avLst/>
          </a:prstGeom>
        </p:spPr>
      </p:pic>
      <p:sp>
        <p:nvSpPr>
          <p:cNvPr id="23" name="文本框 22">
            <a:extLst>
              <a:ext uri="{FF2B5EF4-FFF2-40B4-BE49-F238E27FC236}">
                <a16:creationId xmlns:a16="http://schemas.microsoft.com/office/drawing/2014/main" id="{071D0CFE-37ED-4409-8D8B-ADB1A04DCEE8}"/>
              </a:ext>
            </a:extLst>
          </p:cNvPr>
          <p:cNvSpPr txBox="1"/>
          <p:nvPr/>
        </p:nvSpPr>
        <p:spPr>
          <a:xfrm>
            <a:off x="619934" y="1908191"/>
            <a:ext cx="11008727" cy="1897058"/>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lang="zh-CN" altLang="en-US" sz="1600" dirty="0">
                <a:solidFill>
                  <a:srgbClr val="000000">
                    <a:lumMod val="75000"/>
                    <a:lumOff val="25000"/>
                  </a:srgbClr>
                </a:solidFill>
                <a:latin typeface="Microsoft YaHei Light" panose="020B0502040204020203" pitchFamily="34" charset="-122"/>
                <a:ea typeface="Microsoft YaHei Light" panose="020B0502040204020203" pitchFamily="34" charset="-122"/>
              </a:rPr>
              <a:t>文件识别最简单的方式是通过文件后缀名进行解析，然而由于文件后缀名对用户而言是透明的，</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Magic</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Number</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主要指文件头中的用于识别该文件类型的</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16</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进制数据，基于这一数据可以快速确定文件类型。在本项目主要支持的文件类型中，</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MS</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Office</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的文件类型确认需要单独考虑，即其文件头相同，本模块主要通过验证式和查找式的方式确定文件可能是的文件类型，并以一个文件类型数组返回。验证式主要通过</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MINE</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TYPE</a:t>
            </a:r>
            <a:r>
              <a:rPr lang="zh-CN" altLang="en-US" sz="1600" dirty="0">
                <a:solidFill>
                  <a:srgbClr val="000000">
                    <a:lumMod val="75000"/>
                    <a:lumOff val="25000"/>
                  </a:srgbClr>
                </a:solidFill>
                <a:latin typeface="Microsoft YaHei Light" panose="020B0502040204020203" pitchFamily="34" charset="-122"/>
                <a:ea typeface="Microsoft YaHei Light" panose="020B0502040204020203" pitchFamily="34" charset="-122"/>
              </a:rPr>
              <a:t>查找对应</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Magic</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 </a:t>
            </a:r>
            <a:r>
              <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Number</a:t>
            </a: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，若匹配则返回正确类型。查找式则是遍历配置文件查找该文件可能的类型。</a:t>
            </a:r>
            <a:endParaRPr kumimoji="0" lang="en-US" altLang="zh-CN"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endParaRPr>
          </a:p>
        </p:txBody>
      </p:sp>
      <p:cxnSp>
        <p:nvCxnSpPr>
          <p:cNvPr id="24" name="直线连接符 3">
            <a:extLst>
              <a:ext uri="{FF2B5EF4-FFF2-40B4-BE49-F238E27FC236}">
                <a16:creationId xmlns:a16="http://schemas.microsoft.com/office/drawing/2014/main" id="{E5B75C50-19B3-4767-A763-B90D5369CC20}"/>
              </a:ext>
            </a:extLst>
          </p:cNvPr>
          <p:cNvCxnSpPr>
            <a:cxnSpLocks/>
          </p:cNvCxnSpPr>
          <p:nvPr/>
        </p:nvCxnSpPr>
        <p:spPr>
          <a:xfrm>
            <a:off x="695326" y="3949287"/>
            <a:ext cx="10804253" cy="0"/>
          </a:xfrm>
          <a:prstGeom prst="line">
            <a:avLst/>
          </a:prstGeom>
          <a:noFill/>
          <a:ln w="19050" cap="flat" cmpd="sng" algn="ctr">
            <a:solidFill>
              <a:srgbClr val="09234F"/>
            </a:solidFill>
            <a:prstDash val="lgDash"/>
            <a:miter lim="800000"/>
          </a:ln>
          <a:effectLst/>
        </p:spPr>
      </p:cxnSp>
      <p:sp>
        <p:nvSpPr>
          <p:cNvPr id="25" name="文本框 24">
            <a:extLst>
              <a:ext uri="{FF2B5EF4-FFF2-40B4-BE49-F238E27FC236}">
                <a16:creationId xmlns:a16="http://schemas.microsoft.com/office/drawing/2014/main" id="{42657FA3-6742-4B6B-B43F-9966522E2343}"/>
              </a:ext>
            </a:extLst>
          </p:cNvPr>
          <p:cNvSpPr txBox="1"/>
          <p:nvPr/>
        </p:nvSpPr>
        <p:spPr>
          <a:xfrm>
            <a:off x="619934" y="4698515"/>
            <a:ext cx="11008727" cy="1158394"/>
          </a:xfrm>
          <a:prstGeom prst="rect">
            <a:avLst/>
          </a:prstGeom>
          <a:noFill/>
        </p:spPr>
        <p:txBody>
          <a:bodyPr wrap="square" rtlCol="0">
            <a:spAutoFit/>
          </a:bodyPr>
          <a:lstStyle/>
          <a:p>
            <a:pPr marL="0" marR="0" lvl="0" indent="0" algn="l" defTabSz="914377"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000000">
                    <a:lumMod val="75000"/>
                    <a:lumOff val="25000"/>
                  </a:srgbClr>
                </a:solidFill>
                <a:effectLst/>
                <a:uLnTx/>
                <a:uFillTx/>
                <a:latin typeface="Microsoft YaHei Light" panose="020B0502040204020203" pitchFamily="34" charset="-122"/>
                <a:ea typeface="Microsoft YaHei Light" panose="020B0502040204020203" pitchFamily="34" charset="-122"/>
                <a:cs typeface="+mn-cs"/>
              </a:rPr>
              <a:t>可配置文件主要用于对更多的文件类型进行支持，同时支持开发者进行自定义。通过配置文件开发者可以限制系统可上传的文件类型，不包含在配置文件中的文件无法被系统识别。同时也可以针对系统内部的自定义文件进行支持，有较大的拓展空间</a:t>
            </a:r>
          </a:p>
        </p:txBody>
      </p:sp>
      <p:sp>
        <p:nvSpPr>
          <p:cNvPr id="26" name="圆角矩形 14">
            <a:extLst>
              <a:ext uri="{FF2B5EF4-FFF2-40B4-BE49-F238E27FC236}">
                <a16:creationId xmlns:a16="http://schemas.microsoft.com/office/drawing/2014/main" id="{FF0576B0-9EEC-4464-8605-961146A5E008}"/>
              </a:ext>
            </a:extLst>
          </p:cNvPr>
          <p:cNvSpPr/>
          <p:nvPr/>
        </p:nvSpPr>
        <p:spPr>
          <a:xfrm>
            <a:off x="695324" y="1418710"/>
            <a:ext cx="2178505" cy="462479"/>
          </a:xfrm>
          <a:prstGeom prst="roundRect">
            <a:avLst>
              <a:gd name="adj" fmla="val 50000"/>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20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Magic</a:t>
            </a:r>
            <a:r>
              <a:rPr kumimoji="1" lang="zh-CN" altLang="en-US" sz="20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 </a:t>
            </a:r>
            <a:r>
              <a:rPr kumimoji="1" lang="en-US" altLang="zh-CN" sz="20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rPr>
              <a:t>Number</a:t>
            </a:r>
            <a:endParaRPr kumimoji="1" lang="zh-CN" altLang="en-US" sz="20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sp>
        <p:nvSpPr>
          <p:cNvPr id="27" name="圆角矩形 105">
            <a:extLst>
              <a:ext uri="{FF2B5EF4-FFF2-40B4-BE49-F238E27FC236}">
                <a16:creationId xmlns:a16="http://schemas.microsoft.com/office/drawing/2014/main" id="{F27375E1-2D9C-4198-B6C0-740A76A2B3B6}"/>
              </a:ext>
            </a:extLst>
          </p:cNvPr>
          <p:cNvSpPr/>
          <p:nvPr/>
        </p:nvSpPr>
        <p:spPr>
          <a:xfrm>
            <a:off x="695324" y="4126622"/>
            <a:ext cx="2178505" cy="462479"/>
          </a:xfrm>
          <a:prstGeom prst="roundRect">
            <a:avLst>
              <a:gd name="adj" fmla="val 50000"/>
            </a:avLst>
          </a:prstGeom>
          <a:solidFill>
            <a:srgbClr val="09234F"/>
          </a:solidFill>
          <a:ln w="12700" cap="flat" cmpd="sng" algn="ctr">
            <a:no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zh-CN" altLang="en-US" sz="2000" kern="0" dirty="0">
                <a:solidFill>
                  <a:srgbClr val="FFFFFF"/>
                </a:solidFill>
                <a:latin typeface="Microsoft YaHei" panose="020B0503020204020204" pitchFamily="34" charset="-122"/>
                <a:ea typeface="Microsoft YaHei" panose="020B0503020204020204" pitchFamily="34" charset="-122"/>
              </a:rPr>
              <a:t>可配置文件</a:t>
            </a:r>
            <a:endParaRPr kumimoji="1" lang="zh-CN" altLang="en-US" sz="2000" b="0" i="0" u="none" strike="noStrike" kern="0" cap="none" spc="0" normalizeH="0" baseline="0" noProof="0" dirty="0">
              <a:ln>
                <a:noFill/>
              </a:ln>
              <a:solidFill>
                <a:srgbClr val="FFFFFF"/>
              </a:solidFill>
              <a:effectLst/>
              <a:uLnTx/>
              <a:uFillTx/>
              <a:latin typeface="Microsoft YaHei" panose="020B0503020204020204" pitchFamily="34" charset="-122"/>
              <a:ea typeface="Microsoft YaHei" panose="020B0503020204020204" pitchFamily="34" charset="-122"/>
              <a:cs typeface="+mn-cs"/>
            </a:endParaRPr>
          </a:p>
        </p:txBody>
      </p:sp>
      <p:pic>
        <p:nvPicPr>
          <p:cNvPr id="14" name="图片 13">
            <a:extLst>
              <a:ext uri="{FF2B5EF4-FFF2-40B4-BE49-F238E27FC236}">
                <a16:creationId xmlns:a16="http://schemas.microsoft.com/office/drawing/2014/main" id="{B7CB220B-5139-4B1A-9FEC-950B1F054B4E}"/>
              </a:ext>
            </a:extLst>
          </p:cNvPr>
          <p:cNvPicPr>
            <a:picLocks noChangeAspect="1"/>
          </p:cNvPicPr>
          <p:nvPr/>
        </p:nvPicPr>
        <p:blipFill rotWithShape="1">
          <a:blip r:embed="rId4">
            <a:extLst>
              <a:ext uri="{28A0092B-C50C-407E-A947-70E740481C1C}">
                <a14:useLocalDpi xmlns:a14="http://schemas.microsoft.com/office/drawing/2010/main" val="0"/>
              </a:ext>
            </a:extLst>
          </a:blip>
          <a:srcRect l="-583"/>
          <a:stretch/>
        </p:blipFill>
        <p:spPr>
          <a:xfrm>
            <a:off x="9996854" y="153772"/>
            <a:ext cx="1863310" cy="407353"/>
          </a:xfrm>
          <a:prstGeom prst="rect">
            <a:avLst/>
          </a:prstGeom>
        </p:spPr>
      </p:pic>
    </p:spTree>
    <p:extLst>
      <p:ext uri="{BB962C8B-B14F-4D97-AF65-F5344CB8AC3E}">
        <p14:creationId xmlns:p14="http://schemas.microsoft.com/office/powerpoint/2010/main" val="270302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TotalTime>
  <Words>2920</Words>
  <Application>Microsoft Macintosh PowerPoint</Application>
  <PresentationFormat>宽屏</PresentationFormat>
  <Paragraphs>171</Paragraphs>
  <Slides>29</Slides>
  <Notes>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29</vt:i4>
      </vt:variant>
    </vt:vector>
  </HeadingPairs>
  <TitlesOfParts>
    <vt:vector size="41" baseType="lpstr">
      <vt:lpstr>等线</vt:lpstr>
      <vt:lpstr>等线 Light</vt:lpstr>
      <vt:lpstr>方正小标宋简体</vt:lpstr>
      <vt:lpstr>SimSun</vt:lpstr>
      <vt:lpstr>微软雅黑</vt:lpstr>
      <vt:lpstr>微软雅黑</vt:lpstr>
      <vt:lpstr>微软雅黑 Light</vt:lpstr>
      <vt:lpstr>Microsoft YaHei Light</vt:lpstr>
      <vt:lpstr>Microsoft YaHei Regular</vt:lpstr>
      <vt:lpstr>Arial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苗苗</dc:creator>
  <cp:lastModifiedBy>晨宇 唐</cp:lastModifiedBy>
  <cp:revision>148</cp:revision>
  <dcterms:created xsi:type="dcterms:W3CDTF">2022-10-07T03:24:53Z</dcterms:created>
  <dcterms:modified xsi:type="dcterms:W3CDTF">2023-06-05T16:42:33Z</dcterms:modified>
</cp:coreProperties>
</file>